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notesSlides/notesSlide11.xml" ContentType="application/vnd.openxmlformats-officedocument.presentationml.notes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notesSlides/notesSlide32.xml" ContentType="application/vnd.openxmlformats-officedocument.presentationml.notesSlide+xml"/>
  <Override PartName="/ppt/notesSlides/notesSlide16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notesSlides/notesSlide18.xml" ContentType="application/vnd.openxmlformats-officedocument.presentationml.notesSlide+xml"/>
  <Default Extension="png" ContentType="image/png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8.xml" ContentType="application/vnd.openxmlformats-officedocument.presentationml.notesSlide+xml"/>
  <Override PartName="/ppt/theme/theme2.xml" ContentType="application/vnd.openxmlformats-officedocument.theme+xml"/>
  <Override PartName="/ppt/notesSlides/notesSlide27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6.xml" ContentType="application/vnd.openxmlformats-officedocument.presentationml.notes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slides/slide34.xml" ContentType="application/vnd.openxmlformats-officedocument.presentationml.slide+xml"/>
  <Override PartName="/ppt/notesSlides/notesSlide2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jpeg" ContentType="image/jpeg"/>
  <Override PartName="/ppt/notesSlides/notesSlide33.xml" ContentType="application/vnd.openxmlformats-officedocument.presentationml.notes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44"/>
  </p:notesMasterIdLst>
  <p:handoutMasterIdLst>
    <p:handoutMasterId r:id="rId45"/>
  </p:handoutMasterIdLst>
  <p:sldIdLst>
    <p:sldId id="340" r:id="rId2"/>
    <p:sldId id="539" r:id="rId3"/>
    <p:sldId id="899" r:id="rId4"/>
    <p:sldId id="695" r:id="rId5"/>
    <p:sldId id="709" r:id="rId6"/>
    <p:sldId id="928" r:id="rId7"/>
    <p:sldId id="929" r:id="rId8"/>
    <p:sldId id="941" r:id="rId9"/>
    <p:sldId id="942" r:id="rId10"/>
    <p:sldId id="943" r:id="rId11"/>
    <p:sldId id="962" r:id="rId12"/>
    <p:sldId id="963" r:id="rId13"/>
    <p:sldId id="964" r:id="rId14"/>
    <p:sldId id="949" r:id="rId15"/>
    <p:sldId id="965" r:id="rId16"/>
    <p:sldId id="967" r:id="rId17"/>
    <p:sldId id="966" r:id="rId18"/>
    <p:sldId id="958" r:id="rId19"/>
    <p:sldId id="968" r:id="rId20"/>
    <p:sldId id="933" r:id="rId21"/>
    <p:sldId id="959" r:id="rId22"/>
    <p:sldId id="969" r:id="rId23"/>
    <p:sldId id="934" r:id="rId24"/>
    <p:sldId id="960" r:id="rId25"/>
    <p:sldId id="936" r:id="rId26"/>
    <p:sldId id="970" r:id="rId27"/>
    <p:sldId id="971" r:id="rId28"/>
    <p:sldId id="972" r:id="rId29"/>
    <p:sldId id="937" r:id="rId30"/>
    <p:sldId id="935" r:id="rId31"/>
    <p:sldId id="938" r:id="rId32"/>
    <p:sldId id="973" r:id="rId33"/>
    <p:sldId id="939" r:id="rId34"/>
    <p:sldId id="940" r:id="rId35"/>
    <p:sldId id="974" r:id="rId36"/>
    <p:sldId id="894" r:id="rId37"/>
    <p:sldId id="952" r:id="rId38"/>
    <p:sldId id="953" r:id="rId39"/>
    <p:sldId id="888" r:id="rId40"/>
    <p:sldId id="887" r:id="rId41"/>
    <p:sldId id="956" r:id="rId42"/>
    <p:sldId id="957" r:id="rId43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DDDDDD"/>
    <a:srgbClr val="008080"/>
    <a:srgbClr val="339933"/>
    <a:srgbClr val="33CC33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34596" autoAdjust="0"/>
    <p:restoredTop sz="86425" autoAdjust="0"/>
  </p:normalViewPr>
  <p:slideViewPr>
    <p:cSldViewPr>
      <p:cViewPr varScale="1">
        <p:scale>
          <a:sx n="91" d="100"/>
          <a:sy n="91" d="100"/>
        </p:scale>
        <p:origin x="-672" y="-104"/>
      </p:cViewPr>
      <p:guideLst>
        <p:guide orient="horz" pos="2160"/>
        <p:guide pos="566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72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tableStyles" Target="tableStyles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handoutMaster" Target="handoutMasters/handoutMaster1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theme" Target="theme/theme1.xml"/><Relationship Id="rId44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printerSettings" Target="printerSettings/printerSettings1.bin"/><Relationship Id="rId35" Type="http://schemas.openxmlformats.org/officeDocument/2006/relationships/slide" Target="slides/slide3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955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955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955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38EF74-58C7-1542-A1AC-D6D9064AE956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676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676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3676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676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3F103A5-1BC6-5C45-B8E0-5DD56A74E9A4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BC3002-3D56-9947-A73B-B31B46E1FF58}" type="slidenum">
              <a:rPr lang="en-GB"/>
              <a:pPr/>
              <a:t>1</a:t>
            </a:fld>
            <a:endParaRPr lang="en-GB"/>
          </a:p>
        </p:txBody>
      </p:sp>
      <p:sp>
        <p:nvSpPr>
          <p:cNvPr id="575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8EA7E3-4D60-ED4C-8E38-C2EC3E2DEC35}" type="slidenum">
              <a:rPr lang="en-GB"/>
              <a:pPr/>
              <a:t>10</a:t>
            </a:fld>
            <a:endParaRPr lang="en-GB"/>
          </a:p>
        </p:txBody>
      </p:sp>
      <p:sp>
        <p:nvSpPr>
          <p:cNvPr id="1830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0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E7E863-3419-6B41-B6BD-EF150A254630}" type="slidenum">
              <a:rPr lang="en-GB"/>
              <a:pPr/>
              <a:t>14</a:t>
            </a:fld>
            <a:endParaRPr lang="en-GB"/>
          </a:p>
        </p:txBody>
      </p:sp>
      <p:sp>
        <p:nvSpPr>
          <p:cNvPr id="1843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A5E5C-5890-C248-9F41-2C162E9310E3}" type="slidenum">
              <a:rPr lang="en-GB"/>
              <a:pPr/>
              <a:t>15</a:t>
            </a:fld>
            <a:endParaRPr lang="en-GB"/>
          </a:p>
        </p:txBody>
      </p:sp>
      <p:sp>
        <p:nvSpPr>
          <p:cNvPr id="1847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7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A5E5C-5890-C248-9F41-2C162E9310E3}" type="slidenum">
              <a:rPr lang="en-GB"/>
              <a:pPr/>
              <a:t>16</a:t>
            </a:fld>
            <a:endParaRPr lang="en-GB"/>
          </a:p>
        </p:txBody>
      </p:sp>
      <p:sp>
        <p:nvSpPr>
          <p:cNvPr id="1847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7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A5E5C-5890-C248-9F41-2C162E9310E3}" type="slidenum">
              <a:rPr lang="en-GB"/>
              <a:pPr/>
              <a:t>17</a:t>
            </a:fld>
            <a:endParaRPr lang="en-GB"/>
          </a:p>
        </p:txBody>
      </p:sp>
      <p:sp>
        <p:nvSpPr>
          <p:cNvPr id="1847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7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26E6FD-45BD-6442-930E-54C7E2B8308D}" type="slidenum">
              <a:rPr lang="en-GB"/>
              <a:pPr/>
              <a:t>18</a:t>
            </a:fld>
            <a:endParaRPr lang="en-GB"/>
          </a:p>
        </p:txBody>
      </p:sp>
      <p:sp>
        <p:nvSpPr>
          <p:cNvPr id="1869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9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26E6FD-45BD-6442-930E-54C7E2B8308D}" type="slidenum">
              <a:rPr lang="en-GB"/>
              <a:pPr/>
              <a:t>19</a:t>
            </a:fld>
            <a:endParaRPr lang="en-GB"/>
          </a:p>
        </p:txBody>
      </p:sp>
      <p:sp>
        <p:nvSpPr>
          <p:cNvPr id="1869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9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360779-44B4-5B44-9F0A-3F2F7ACCEFB8}" type="slidenum">
              <a:rPr lang="en-GB"/>
              <a:pPr/>
              <a:t>20</a:t>
            </a:fld>
            <a:endParaRPr lang="en-GB"/>
          </a:p>
        </p:txBody>
      </p:sp>
      <p:sp>
        <p:nvSpPr>
          <p:cNvPr id="1810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0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F8DF74-1D50-0940-822C-97AC6C08B546}" type="slidenum">
              <a:rPr lang="en-GB"/>
              <a:pPr/>
              <a:t>21</a:t>
            </a:fld>
            <a:endParaRPr lang="en-GB"/>
          </a:p>
        </p:txBody>
      </p:sp>
      <p:sp>
        <p:nvSpPr>
          <p:cNvPr id="1871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8EA7E3-4D60-ED4C-8E38-C2EC3E2DEC35}" type="slidenum">
              <a:rPr lang="en-GB"/>
              <a:pPr/>
              <a:t>22</a:t>
            </a:fld>
            <a:endParaRPr lang="en-GB"/>
          </a:p>
        </p:txBody>
      </p:sp>
      <p:sp>
        <p:nvSpPr>
          <p:cNvPr id="1830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0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77454C-90B7-C74A-8E1C-93B9E8742D68}" type="slidenum">
              <a:rPr lang="en-GB"/>
              <a:pPr/>
              <a:t>2</a:t>
            </a:fld>
            <a:endParaRPr lang="en-GB"/>
          </a:p>
        </p:txBody>
      </p:sp>
      <p:sp>
        <p:nvSpPr>
          <p:cNvPr id="820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509694-E7B3-9046-93EE-7043E577374A}" type="slidenum">
              <a:rPr lang="en-GB"/>
              <a:pPr/>
              <a:t>23</a:t>
            </a:fld>
            <a:endParaRPr lang="en-GB"/>
          </a:p>
        </p:txBody>
      </p:sp>
      <p:sp>
        <p:nvSpPr>
          <p:cNvPr id="1812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54DE1B-72E1-BC4C-BD40-E31A45478347}" type="slidenum">
              <a:rPr lang="en-GB"/>
              <a:pPr/>
              <a:t>24</a:t>
            </a:fld>
            <a:endParaRPr lang="en-GB"/>
          </a:p>
        </p:txBody>
      </p:sp>
      <p:sp>
        <p:nvSpPr>
          <p:cNvPr id="18769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983A7B-EEC5-9F4A-A0D8-D1E0AAADFDDE}" type="slidenum">
              <a:rPr lang="en-GB"/>
              <a:pPr/>
              <a:t>25</a:t>
            </a:fld>
            <a:endParaRPr lang="en-GB"/>
          </a:p>
        </p:txBody>
      </p:sp>
      <p:sp>
        <p:nvSpPr>
          <p:cNvPr id="1816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54DE1B-72E1-BC4C-BD40-E31A45478347}" type="slidenum">
              <a:rPr lang="en-GB"/>
              <a:pPr/>
              <a:t>26</a:t>
            </a:fld>
            <a:endParaRPr lang="en-GB"/>
          </a:p>
        </p:txBody>
      </p:sp>
      <p:sp>
        <p:nvSpPr>
          <p:cNvPr id="18769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54DE1B-72E1-BC4C-BD40-E31A45478347}" type="slidenum">
              <a:rPr lang="en-GB"/>
              <a:pPr/>
              <a:t>27</a:t>
            </a:fld>
            <a:endParaRPr lang="en-GB"/>
          </a:p>
        </p:txBody>
      </p:sp>
      <p:sp>
        <p:nvSpPr>
          <p:cNvPr id="18769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54DE1B-72E1-BC4C-BD40-E31A45478347}" type="slidenum">
              <a:rPr lang="en-GB"/>
              <a:pPr/>
              <a:t>28</a:t>
            </a:fld>
            <a:endParaRPr lang="en-GB"/>
          </a:p>
        </p:txBody>
      </p:sp>
      <p:sp>
        <p:nvSpPr>
          <p:cNvPr id="18769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C94901-5266-5B4C-B58D-2544AE75DA6D}" type="slidenum">
              <a:rPr lang="en-GB"/>
              <a:pPr/>
              <a:t>29</a:t>
            </a:fld>
            <a:endParaRPr lang="en-GB"/>
          </a:p>
        </p:txBody>
      </p:sp>
      <p:sp>
        <p:nvSpPr>
          <p:cNvPr id="1818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BD21E0-BC85-F746-8BAA-4A80EDF929E4}" type="slidenum">
              <a:rPr lang="en-GB"/>
              <a:pPr/>
              <a:t>30</a:t>
            </a:fld>
            <a:endParaRPr lang="en-GB"/>
          </a:p>
        </p:txBody>
      </p:sp>
      <p:sp>
        <p:nvSpPr>
          <p:cNvPr id="1814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9B4A95-9E00-5C4F-B70A-4849D3A74054}" type="slidenum">
              <a:rPr lang="en-GB"/>
              <a:pPr/>
              <a:t>31</a:t>
            </a:fld>
            <a:endParaRPr lang="en-GB"/>
          </a:p>
        </p:txBody>
      </p:sp>
      <p:sp>
        <p:nvSpPr>
          <p:cNvPr id="1820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0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BD21E0-BC85-F746-8BAA-4A80EDF929E4}" type="slidenum">
              <a:rPr lang="en-GB"/>
              <a:pPr/>
              <a:t>32</a:t>
            </a:fld>
            <a:endParaRPr lang="en-GB"/>
          </a:p>
        </p:txBody>
      </p:sp>
      <p:sp>
        <p:nvSpPr>
          <p:cNvPr id="1814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103672-9C8F-2B45-A42F-120D30861235}" type="slidenum">
              <a:rPr lang="en-GB"/>
              <a:pPr/>
              <a:t>3</a:t>
            </a:fld>
            <a:endParaRPr lang="en-GB"/>
          </a:p>
        </p:txBody>
      </p:sp>
      <p:sp>
        <p:nvSpPr>
          <p:cNvPr id="17346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90B74C-80D8-C544-B460-04F65C4945E7}" type="slidenum">
              <a:rPr lang="en-GB"/>
              <a:pPr/>
              <a:t>33</a:t>
            </a:fld>
            <a:endParaRPr lang="en-GB"/>
          </a:p>
        </p:txBody>
      </p:sp>
      <p:sp>
        <p:nvSpPr>
          <p:cNvPr id="1822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58CC01-8547-CE41-9430-70D8BD7857A2}" type="slidenum">
              <a:rPr lang="en-GB"/>
              <a:pPr/>
              <a:t>34</a:t>
            </a:fld>
            <a:endParaRPr lang="en-GB"/>
          </a:p>
        </p:txBody>
      </p:sp>
      <p:sp>
        <p:nvSpPr>
          <p:cNvPr id="1824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2FCCE5-E3D5-5B4C-AF85-E639307BB02A}" type="slidenum">
              <a:rPr lang="en-GB"/>
              <a:pPr/>
              <a:t>36</a:t>
            </a:fld>
            <a:endParaRPr lang="en-GB"/>
          </a:p>
        </p:txBody>
      </p:sp>
      <p:sp>
        <p:nvSpPr>
          <p:cNvPr id="1717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0B9884-184E-8941-9512-8116091709AB}" type="slidenum">
              <a:rPr lang="en-GB"/>
              <a:pPr/>
              <a:t>37</a:t>
            </a:fld>
            <a:endParaRPr lang="en-GB"/>
          </a:p>
        </p:txBody>
      </p:sp>
      <p:sp>
        <p:nvSpPr>
          <p:cNvPr id="1849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9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D1BA86-A9B8-EF45-B3BC-F42E54015614}" type="slidenum">
              <a:rPr lang="en-GB"/>
              <a:pPr/>
              <a:t>38</a:t>
            </a:fld>
            <a:endParaRPr lang="en-GB"/>
          </a:p>
        </p:txBody>
      </p:sp>
      <p:sp>
        <p:nvSpPr>
          <p:cNvPr id="1851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1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B4F788-4463-744A-987C-62BB0C6702F7}" type="slidenum">
              <a:rPr lang="en-GB"/>
              <a:pPr/>
              <a:t>39</a:t>
            </a:fld>
            <a:endParaRPr lang="en-GB"/>
          </a:p>
        </p:txBody>
      </p:sp>
      <p:sp>
        <p:nvSpPr>
          <p:cNvPr id="1702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0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AE1863-5A13-0B40-ABBA-15DE826FC7DB}" type="slidenum">
              <a:rPr lang="en-GB"/>
              <a:pPr/>
              <a:t>40</a:t>
            </a:fld>
            <a:endParaRPr lang="en-GB"/>
          </a:p>
        </p:txBody>
      </p:sp>
      <p:sp>
        <p:nvSpPr>
          <p:cNvPr id="1700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00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8858E9-B24E-C645-A165-068D20431C1A}" type="slidenum">
              <a:rPr lang="en-GB"/>
              <a:pPr/>
              <a:t>41</a:t>
            </a:fld>
            <a:endParaRPr lang="en-GB"/>
          </a:p>
        </p:txBody>
      </p:sp>
      <p:sp>
        <p:nvSpPr>
          <p:cNvPr id="18657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8DE193-1CA3-9340-A5A9-9A1D2EF1DA56}" type="slidenum">
              <a:rPr lang="en-GB"/>
              <a:pPr/>
              <a:t>42</a:t>
            </a:fld>
            <a:endParaRPr lang="en-GB"/>
          </a:p>
        </p:txBody>
      </p:sp>
      <p:sp>
        <p:nvSpPr>
          <p:cNvPr id="1867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58D43E-D9B0-2241-9085-3C0B8C50E979}" type="slidenum">
              <a:rPr lang="en-GB"/>
              <a:pPr/>
              <a:t>4</a:t>
            </a:fld>
            <a:endParaRPr lang="en-GB"/>
          </a:p>
        </p:txBody>
      </p:sp>
      <p:sp>
        <p:nvSpPr>
          <p:cNvPr id="1477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82F8BE-128F-E345-A4AE-C5267E5081EF}" type="slidenum">
              <a:rPr lang="en-GB"/>
              <a:pPr/>
              <a:t>5</a:t>
            </a:fld>
            <a:endParaRPr lang="en-GB"/>
          </a:p>
        </p:txBody>
      </p:sp>
      <p:sp>
        <p:nvSpPr>
          <p:cNvPr id="1491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0933F6-2D47-6F46-BF07-E66009F2BBA3}" type="slidenum">
              <a:rPr lang="en-GB"/>
              <a:pPr/>
              <a:t>6</a:t>
            </a:fld>
            <a:endParaRPr lang="en-GB"/>
          </a:p>
        </p:txBody>
      </p:sp>
      <p:sp>
        <p:nvSpPr>
          <p:cNvPr id="17940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4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F21788-6762-AC48-8DDF-B94C67DD9916}" type="slidenum">
              <a:rPr lang="en-GB"/>
              <a:pPr/>
              <a:t>7</a:t>
            </a:fld>
            <a:endParaRPr lang="en-GB"/>
          </a:p>
        </p:txBody>
      </p:sp>
      <p:sp>
        <p:nvSpPr>
          <p:cNvPr id="1796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2890DC-D164-324F-9E82-E0CD9AA0609D}" type="slidenum">
              <a:rPr lang="en-GB"/>
              <a:pPr/>
              <a:t>8</a:t>
            </a:fld>
            <a:endParaRPr lang="en-GB"/>
          </a:p>
        </p:txBody>
      </p:sp>
      <p:sp>
        <p:nvSpPr>
          <p:cNvPr id="1826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6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839122-49B0-CF45-9ED9-5FF2ECD02A72}" type="slidenum">
              <a:rPr lang="en-GB"/>
              <a:pPr/>
              <a:t>9</a:t>
            </a:fld>
            <a:endParaRPr lang="en-GB"/>
          </a:p>
        </p:txBody>
      </p:sp>
      <p:sp>
        <p:nvSpPr>
          <p:cNvPr id="1828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8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2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68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68243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82437" name="Rectangle 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14CB57F-9576-3742-B4E7-265911CB4D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B88CAF2E-3983-C948-ABC0-EB9DC4167A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"/>
            <a:ext cx="2057400" cy="6049963"/>
          </a:xfrm>
        </p:spPr>
        <p:txBody>
          <a:bodyPr vert="eaVert"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19800" cy="6049963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5674EA65-4D2D-E144-A8B9-BD7891EF3E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FD0EF68B-5C5C-1849-801E-8409AC4EB8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8F164FE9-1F98-3B44-99DC-C16E5640E9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5E5F8F31-1C79-7349-8570-626A7FF795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8D7846BA-6720-7A46-9A00-18B3A55DFF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4423D27F-17E0-744F-AFC8-51EEF58731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CE10340B-F941-1946-8047-DECABE556C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AF05541E-C347-AF48-A35F-3862E08D45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E5FFCAD3-7B49-EF4B-9743-8F053B1C86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</a:t>
            </a:r>
            <a:br>
              <a:rPr lang="en-US"/>
            </a:br>
            <a:r>
              <a:rPr lang="en-US"/>
              <a:t>text styles</a:t>
            </a:r>
          </a:p>
          <a:p>
            <a:pPr lvl="1"/>
            <a:r>
              <a:rPr lang="en-US"/>
              <a:t>Second level</a:t>
            </a:r>
            <a:br>
              <a:rPr lang="en-US"/>
            </a:br>
            <a:r>
              <a:rPr lang="en-US"/>
              <a:t>ee</a:t>
            </a:r>
          </a:p>
          <a:p>
            <a:pPr lvl="2"/>
            <a:r>
              <a:rPr lang="en-US"/>
              <a:t>Third level</a:t>
            </a:r>
            <a:br>
              <a:rPr lang="en-US"/>
            </a:br>
            <a:r>
              <a:rPr lang="en-US"/>
              <a:t>ee</a:t>
            </a:r>
          </a:p>
          <a:p>
            <a:pPr lvl="3"/>
            <a:r>
              <a:rPr lang="en-US"/>
              <a:t>Fourth level</a:t>
            </a:r>
            <a:br>
              <a:rPr lang="en-US"/>
            </a:br>
            <a:r>
              <a:rPr lang="en-US"/>
              <a:t>ee</a:t>
            </a:r>
          </a:p>
          <a:p>
            <a:pPr lvl="4"/>
            <a:r>
              <a:rPr lang="en-US"/>
              <a:t>Fifth level</a:t>
            </a:r>
            <a:br>
              <a:rPr lang="en-US"/>
            </a:br>
            <a:r>
              <a:rPr lang="en-US"/>
              <a:t>ee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59648BF-8BE3-4C45-9254-56E74F7FF90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20725" indent="-268288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1088" indent="-180975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39863" indent="-179388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800225" indent="-18097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57425" indent="-18097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714625" indent="-18097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71825" indent="-18097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29025" indent="-18097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CA2B25E-22D0-1943-B3C9-41E2A77FD8DE}" type="slidenum">
              <a:rPr lang="en-US"/>
              <a:pPr/>
              <a:t>1</a:t>
            </a:fld>
            <a:endParaRPr lang="en-US"/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1038" y="1431925"/>
            <a:ext cx="7772400" cy="1128713"/>
          </a:xfrm>
          <a:solidFill>
            <a:schemeClr val="bg1"/>
          </a:solidFill>
          <a:ln/>
        </p:spPr>
        <p:txBody>
          <a:bodyPr>
            <a:spAutoFit/>
          </a:bodyPr>
          <a:lstStyle/>
          <a:p>
            <a:pPr algn="l"/>
            <a:r>
              <a:rPr lang="en-US" sz="4000"/>
              <a:t>Scripting</a:t>
            </a:r>
            <a:br>
              <a:rPr lang="en-US" sz="4000"/>
            </a:br>
            <a:r>
              <a:rPr lang="en-US" sz="2800"/>
              <a:t>Part II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200400"/>
            <a:ext cx="7924800" cy="2971800"/>
          </a:xfrm>
        </p:spPr>
        <p:txBody>
          <a:bodyPr/>
          <a:lstStyle/>
          <a:p>
            <a:pPr algn="l"/>
            <a:r>
              <a:rPr lang="en-US"/>
              <a:t>Jacco van Ossenbruggen</a:t>
            </a:r>
          </a:p>
          <a:p>
            <a:pPr algn="l"/>
            <a:r>
              <a:rPr lang="en-US" sz="2800"/>
              <a:t>CWI Amsterdam</a:t>
            </a:r>
          </a:p>
        </p:txBody>
      </p:sp>
      <p:sp>
        <p:nvSpPr>
          <p:cNvPr id="504838" name="Text Box 6"/>
          <p:cNvSpPr txBox="1">
            <a:spLocks noChangeArrowheads="1"/>
          </p:cNvSpPr>
          <p:nvPr/>
        </p:nvSpPr>
        <p:spPr bwMode="auto">
          <a:xfrm>
            <a:off x="685800" y="5029200"/>
            <a:ext cx="7772400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/>
              <a:t>Partly based on the slides of</a:t>
            </a:r>
          </a:p>
          <a:p>
            <a:pPr algn="l">
              <a:spcBef>
                <a:spcPct val="20000"/>
              </a:spcBef>
            </a:pPr>
            <a:r>
              <a:rPr lang="en-US"/>
              <a:t>Chapter 7</a:t>
            </a:r>
            <a:endParaRPr lang="en-US" sz="2400"/>
          </a:p>
          <a:p>
            <a:pPr algn="l">
              <a:spcBef>
                <a:spcPct val="20000"/>
              </a:spcBef>
            </a:pPr>
            <a:r>
              <a:rPr lang="en-US" sz="2000"/>
              <a:t>WEB TECHNOLOGIES: A COMPUTER SCIENCE PERSPECTIVE</a:t>
            </a:r>
            <a:br>
              <a:rPr lang="en-US" sz="2000"/>
            </a:br>
            <a:r>
              <a:rPr lang="en-US"/>
              <a:t>by </a:t>
            </a:r>
            <a:r>
              <a:rPr lang="en-US" sz="1600"/>
              <a:t>JEFFREY C. JACKSON</a:t>
            </a:r>
          </a:p>
          <a:p>
            <a:pPr algn="l"/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882A2C-5CC5-8344-930D-D02C3B0B3A4A}" type="slidenum">
              <a:rPr lang="en-US"/>
              <a:pPr/>
              <a:t>10</a:t>
            </a:fld>
            <a:endParaRPr lang="en-US"/>
          </a:p>
        </p:txBody>
      </p:sp>
      <p:sp>
        <p:nvSpPr>
          <p:cNvPr id="182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nodes to the tree</a:t>
            </a:r>
            <a:endParaRPr lang="en-US" dirty="0"/>
          </a:p>
        </p:txBody>
      </p:sp>
      <p:sp>
        <p:nvSpPr>
          <p:cNvPr id="1829891" name="Rectangle 3"/>
          <p:cNvSpPr>
            <a:spLocks noChangeArrowheads="1"/>
          </p:cNvSpPr>
          <p:nvPr/>
        </p:nvSpPr>
        <p:spPr bwMode="auto">
          <a:xfrm>
            <a:off x="228600" y="1676400"/>
            <a:ext cx="6629400" cy="4247317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 &lt;body </a:t>
            </a:r>
            <a:r>
              <a:rPr lang="en-US" dirty="0" err="1"/>
              <a:t>onload</a:t>
            </a:r>
            <a:r>
              <a:rPr lang="en-US" dirty="0"/>
              <a:t>="makeCollapsible('collapse1');"&gt;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&lt;div&gt;</a:t>
            </a:r>
          </a:p>
          <a:p>
            <a:pPr algn="l"/>
            <a:r>
              <a:rPr lang="en-US" dirty="0" smtClean="0"/>
              <a:t>    &lt;button </a:t>
            </a:r>
            <a:r>
              <a:rPr lang="en-US" dirty="0" err="1" smtClean="0"/>
              <a:t>onclick</a:t>
            </a:r>
            <a:r>
              <a:rPr lang="en-US" dirty="0" smtClean="0"/>
              <a:t>="toggleVisibility(this,'collapse1');”</a:t>
            </a:r>
            <a:br>
              <a:rPr lang="en-US" dirty="0" smtClean="0"/>
            </a:br>
            <a:r>
              <a:rPr lang="en-US" dirty="0" smtClean="0"/>
              <a:t>      type=“button”&gt;Click to collapse&lt;/button&gt;</a:t>
            </a:r>
            <a:br>
              <a:rPr lang="en-US" dirty="0" smtClean="0"/>
            </a:br>
            <a:r>
              <a:rPr lang="en-US" dirty="0" smtClean="0"/>
              <a:t>  &lt;/div&gt;</a:t>
            </a:r>
          </a:p>
          <a:p>
            <a:pPr algn="l"/>
            <a:r>
              <a:rPr lang="en-US" dirty="0"/>
              <a:t>    &lt;</a:t>
            </a:r>
            <a:r>
              <a:rPr lang="en-US" dirty="0" err="1"/>
              <a:t>ol</a:t>
            </a:r>
            <a:r>
              <a:rPr lang="en-US" dirty="0"/>
              <a:t> id="collapse1"&gt;</a:t>
            </a:r>
          </a:p>
          <a:p>
            <a:pPr algn="l"/>
            <a:r>
              <a:rPr lang="en-US" dirty="0"/>
              <a:t>      &lt;</a:t>
            </a:r>
            <a:r>
              <a:rPr lang="en-US" dirty="0" err="1"/>
              <a:t>li</a:t>
            </a:r>
            <a:r>
              <a:rPr lang="en-US" dirty="0"/>
              <a:t>&gt;First element of ordered list.&lt;/</a:t>
            </a:r>
            <a:r>
              <a:rPr lang="en-US" dirty="0" err="1"/>
              <a:t>li</a:t>
            </a:r>
            <a:r>
              <a:rPr lang="en-US" dirty="0"/>
              <a:t>&gt;</a:t>
            </a:r>
          </a:p>
          <a:p>
            <a:pPr algn="l"/>
            <a:r>
              <a:rPr lang="en-US" dirty="0"/>
              <a:t>      &lt;</a:t>
            </a:r>
            <a:r>
              <a:rPr lang="en-US" dirty="0" err="1"/>
              <a:t>li</a:t>
            </a:r>
            <a:r>
              <a:rPr lang="en-US" dirty="0"/>
              <a:t>&gt;Second element.&lt;/</a:t>
            </a:r>
            <a:r>
              <a:rPr lang="en-US" dirty="0" err="1"/>
              <a:t>li</a:t>
            </a:r>
            <a:r>
              <a:rPr lang="en-US" dirty="0"/>
              <a:t>&gt;</a:t>
            </a:r>
          </a:p>
          <a:p>
            <a:pPr algn="l"/>
            <a:r>
              <a:rPr lang="en-US" dirty="0"/>
              <a:t>      &lt;</a:t>
            </a:r>
            <a:r>
              <a:rPr lang="en-US" dirty="0" err="1"/>
              <a:t>li</a:t>
            </a:r>
            <a:r>
              <a:rPr lang="en-US" dirty="0"/>
              <a:t>&gt;Third element.&lt;/</a:t>
            </a:r>
            <a:r>
              <a:rPr lang="en-US" dirty="0" err="1"/>
              <a:t>li</a:t>
            </a:r>
            <a:r>
              <a:rPr lang="en-US" dirty="0"/>
              <a:t>&gt;</a:t>
            </a:r>
          </a:p>
          <a:p>
            <a:pPr algn="l"/>
            <a:r>
              <a:rPr lang="en-US" dirty="0"/>
              <a:t>    &lt;/</a:t>
            </a:r>
            <a:r>
              <a:rPr lang="en-US" dirty="0" err="1"/>
              <a:t>ol</a:t>
            </a:r>
            <a:r>
              <a:rPr lang="en-US" dirty="0"/>
              <a:t>&gt;</a:t>
            </a:r>
          </a:p>
          <a:p>
            <a:pPr algn="l"/>
            <a:r>
              <a:rPr lang="en-US" dirty="0"/>
              <a:t>    &lt;</a:t>
            </a:r>
            <a:r>
              <a:rPr lang="en-US" dirty="0" err="1"/>
              <a:t>p</a:t>
            </a:r>
            <a:r>
              <a:rPr lang="en-US" dirty="0"/>
              <a:t>&gt;</a:t>
            </a:r>
          </a:p>
          <a:p>
            <a:pPr algn="l"/>
            <a:r>
              <a:rPr lang="en-US" dirty="0"/>
              <a:t>      Paragraph following the list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(</a:t>
            </a:r>
            <a:r>
              <a:rPr lang="en-US" dirty="0"/>
              <a:t>does not collapse).</a:t>
            </a:r>
          </a:p>
          <a:p>
            <a:pPr algn="l"/>
            <a:r>
              <a:rPr lang="en-US" dirty="0"/>
              <a:t>    &lt;/</a:t>
            </a:r>
            <a:r>
              <a:rPr lang="en-US" dirty="0" err="1"/>
              <a:t>p</a:t>
            </a:r>
            <a:r>
              <a:rPr lang="en-US" dirty="0"/>
              <a:t>&gt;</a:t>
            </a:r>
          </a:p>
          <a:p>
            <a:pPr algn="l"/>
            <a:r>
              <a:rPr lang="en-US" dirty="0"/>
              <a:t>  &lt;/body&gt;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1829892" name="Text Box 4"/>
          <p:cNvSpPr txBox="1">
            <a:spLocks noChangeArrowheads="1"/>
          </p:cNvSpPr>
          <p:nvPr/>
        </p:nvSpPr>
        <p:spPr bwMode="auto">
          <a:xfrm>
            <a:off x="304800" y="1219200"/>
            <a:ext cx="5389779" cy="36933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olidFill>
                  <a:srgbClr val="008080"/>
                </a:solidFill>
              </a:rPr>
              <a:t>Effect of executing </a:t>
            </a:r>
            <a:r>
              <a:rPr lang="en-US" dirty="0" err="1">
                <a:solidFill>
                  <a:srgbClr val="008080"/>
                </a:solidFill>
              </a:rPr>
              <a:t>makeCollapsible</a:t>
            </a:r>
            <a:r>
              <a:rPr lang="en-US" dirty="0">
                <a:solidFill>
                  <a:srgbClr val="008080"/>
                </a:solidFill>
              </a:rPr>
              <a:t>(</a:t>
            </a:r>
            <a:r>
              <a:rPr lang="en-US" dirty="0" smtClean="0">
                <a:solidFill>
                  <a:srgbClr val="008080"/>
                </a:solidFill>
              </a:rPr>
              <a:t>) after loading:</a:t>
            </a:r>
            <a:endParaRPr lang="en-US" dirty="0">
              <a:solidFill>
                <a:srgbClr val="008080"/>
              </a:solidFill>
            </a:endParaRPr>
          </a:p>
        </p:txBody>
      </p:sp>
      <p:sp>
        <p:nvSpPr>
          <p:cNvPr id="1829894" name="AutoShape 6"/>
          <p:cNvSpPr>
            <a:spLocks noChangeArrowheads="1"/>
          </p:cNvSpPr>
          <p:nvPr/>
        </p:nvSpPr>
        <p:spPr bwMode="auto">
          <a:xfrm>
            <a:off x="304800" y="2057400"/>
            <a:ext cx="5562600" cy="1066800"/>
          </a:xfrm>
          <a:prstGeom prst="roundRect">
            <a:avLst>
              <a:gd name="adj" fmla="val 16667"/>
            </a:avLst>
          </a:prstGeom>
          <a:solidFill>
            <a:schemeClr val="accent2">
              <a:alpha val="13000"/>
            </a:schemeClr>
          </a:solidFill>
          <a:ln w="63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829895" name="Text Box 7"/>
          <p:cNvSpPr txBox="1">
            <a:spLocks noChangeArrowheads="1"/>
          </p:cNvSpPr>
          <p:nvPr/>
        </p:nvSpPr>
        <p:spPr bwMode="auto">
          <a:xfrm>
            <a:off x="6248400" y="2200870"/>
            <a:ext cx="2362200" cy="646331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>
                <a:solidFill>
                  <a:srgbClr val="008080"/>
                </a:solidFill>
                <a:latin typeface="Courier"/>
                <a:cs typeface="Courier"/>
              </a:rPr>
              <a:t>div </a:t>
            </a:r>
            <a:r>
              <a:rPr lang="en-US" dirty="0" smtClean="0">
                <a:solidFill>
                  <a:srgbClr val="008080"/>
                </a:solidFill>
              </a:rPr>
              <a:t>&amp; </a:t>
            </a:r>
            <a:r>
              <a:rPr lang="en-US" dirty="0" smtClean="0">
                <a:solidFill>
                  <a:srgbClr val="008080"/>
                </a:solidFill>
                <a:latin typeface="Courier"/>
                <a:cs typeface="Courier"/>
              </a:rPr>
              <a:t>button</a:t>
            </a:r>
          </a:p>
          <a:p>
            <a:pPr algn="l"/>
            <a:r>
              <a:rPr lang="en-US" dirty="0" smtClean="0">
                <a:solidFill>
                  <a:srgbClr val="008080"/>
                </a:solidFill>
              </a:rPr>
              <a:t>added</a:t>
            </a:r>
            <a:r>
              <a:rPr lang="en-US" dirty="0">
                <a:solidFill>
                  <a:srgbClr val="008080"/>
                </a:solidFill>
              </a:rPr>
              <a:t> </a:t>
            </a:r>
            <a:r>
              <a:rPr lang="en-US" dirty="0" smtClean="0">
                <a:solidFill>
                  <a:srgbClr val="008080"/>
                </a:solidFill>
              </a:rPr>
              <a:t>to DOM tree</a:t>
            </a:r>
            <a:endParaRPr lang="en-US" dirty="0">
              <a:solidFill>
                <a:srgbClr val="008080"/>
              </a:solidFill>
            </a:endParaRPr>
          </a:p>
        </p:txBody>
      </p:sp>
      <p:pic>
        <p:nvPicPr>
          <p:cNvPr id="9" name="Picture 8" descr="Picture 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886200"/>
            <a:ext cx="4698413" cy="32380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nodes to the tree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function </a:t>
            </a:r>
            <a:r>
              <a:rPr lang="en-US" sz="1400" b="1" dirty="0" err="1" smtClean="0">
                <a:latin typeface="Courier"/>
                <a:cs typeface="Courier"/>
              </a:rPr>
              <a:t>makeCollapsible(elementId</a:t>
            </a:r>
            <a:r>
              <a:rPr lang="en-US" sz="1400" b="1" dirty="0" smtClean="0">
                <a:latin typeface="Courier"/>
                <a:cs typeface="Courier"/>
              </a:rPr>
              <a:t>) {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</a:t>
            </a:r>
            <a:r>
              <a:rPr lang="en-US" sz="1400" b="1" dirty="0" err="1" smtClean="0">
                <a:latin typeface="Courier"/>
                <a:cs typeface="Courier"/>
              </a:rPr>
              <a:t>var</a:t>
            </a:r>
            <a:r>
              <a:rPr lang="en-US" sz="1400" b="1" dirty="0" smtClean="0">
                <a:latin typeface="Courier"/>
                <a:cs typeface="Courier"/>
              </a:rPr>
              <a:t> element = </a:t>
            </a:r>
            <a:r>
              <a:rPr lang="en-US" sz="1400" b="1" dirty="0" err="1" smtClean="0">
                <a:latin typeface="Courier"/>
                <a:cs typeface="Courier"/>
              </a:rPr>
              <a:t>window.document.getElementById(elementId</a:t>
            </a:r>
            <a:r>
              <a:rPr lang="en-US" sz="1400" b="1" dirty="0" smtClean="0">
                <a:latin typeface="Courier"/>
                <a:cs typeface="Courier"/>
              </a:rPr>
              <a:t>);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if (element) {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  </a:t>
            </a:r>
            <a:r>
              <a:rPr lang="en-US" sz="1400" b="1" dirty="0" err="1" smtClean="0">
                <a:latin typeface="Courier"/>
                <a:cs typeface="Courier"/>
              </a:rPr>
              <a:t>var</a:t>
            </a:r>
            <a:r>
              <a:rPr lang="en-US" sz="1400" b="1" dirty="0" smtClean="0">
                <a:latin typeface="Courier"/>
                <a:cs typeface="Courier"/>
              </a:rPr>
              <a:t> div = </a:t>
            </a:r>
            <a:r>
              <a:rPr lang="en-US" sz="1400" b="1" dirty="0" err="1" smtClean="0">
                <a:latin typeface="Courier"/>
                <a:cs typeface="Courier"/>
              </a:rPr>
              <a:t>window.document.createElement("div</a:t>
            </a:r>
            <a:r>
              <a:rPr lang="en-US" sz="1400" b="1" dirty="0" smtClean="0">
                <a:latin typeface="Courier"/>
                <a:cs typeface="Courier"/>
              </a:rPr>
              <a:t>");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  </a:t>
            </a:r>
            <a:r>
              <a:rPr lang="en-US" sz="1400" b="1" dirty="0" err="1" smtClean="0">
                <a:latin typeface="Courier"/>
                <a:cs typeface="Courier"/>
              </a:rPr>
              <a:t>element.parentNode.insertBefore(div</a:t>
            </a:r>
            <a:r>
              <a:rPr lang="en-US" sz="1400" b="1" dirty="0" smtClean="0">
                <a:latin typeface="Courier"/>
                <a:cs typeface="Courier"/>
              </a:rPr>
              <a:t>, element);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  </a:t>
            </a:r>
            <a:r>
              <a:rPr lang="en-US" sz="1400" b="1" dirty="0" err="1" smtClean="0">
                <a:latin typeface="Courier"/>
                <a:cs typeface="Courier"/>
              </a:rPr>
              <a:t>var</a:t>
            </a:r>
            <a:r>
              <a:rPr lang="en-US" sz="1400" b="1" dirty="0" smtClean="0">
                <a:latin typeface="Courier"/>
                <a:cs typeface="Courier"/>
              </a:rPr>
              <a:t> button = </a:t>
            </a:r>
            <a:r>
              <a:rPr lang="en-US" sz="1400" b="1" dirty="0" err="1" smtClean="0">
                <a:latin typeface="Courier"/>
                <a:cs typeface="Courier"/>
              </a:rPr>
              <a:t>window.document.createElement("button</a:t>
            </a:r>
            <a:r>
              <a:rPr lang="en-US" sz="1400" b="1" dirty="0" smtClean="0">
                <a:latin typeface="Courier"/>
                <a:cs typeface="Courier"/>
              </a:rPr>
              <a:t>");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  </a:t>
            </a:r>
            <a:r>
              <a:rPr lang="en-US" sz="1400" b="1" dirty="0" err="1" smtClean="0">
                <a:latin typeface="Courier"/>
                <a:cs typeface="Courier"/>
              </a:rPr>
              <a:t>div.appendChild(button</a:t>
            </a:r>
            <a:r>
              <a:rPr lang="en-US" sz="1400" b="1" dirty="0" smtClean="0">
                <a:latin typeface="Courier"/>
                <a:cs typeface="Courier"/>
              </a:rPr>
              <a:t>);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  </a:t>
            </a:r>
            <a:r>
              <a:rPr lang="en-US" sz="1400" b="1" dirty="0" err="1" smtClean="0">
                <a:latin typeface="Courier"/>
                <a:cs typeface="Courier"/>
              </a:rPr>
              <a:t>button.setAttribute("type</a:t>
            </a:r>
            <a:r>
              <a:rPr lang="en-US" sz="1400" b="1" dirty="0" smtClean="0">
                <a:latin typeface="Courier"/>
                <a:cs typeface="Courier"/>
              </a:rPr>
              <a:t>", "button");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  </a:t>
            </a:r>
            <a:r>
              <a:rPr lang="en-US" sz="1400" b="1" dirty="0" err="1" smtClean="0">
                <a:latin typeface="Courier"/>
                <a:cs typeface="Courier"/>
              </a:rPr>
              <a:t>var</a:t>
            </a:r>
            <a:r>
              <a:rPr lang="en-US" sz="1400" b="1" dirty="0" smtClean="0">
                <a:latin typeface="Courier"/>
                <a:cs typeface="Courier"/>
              </a:rPr>
              <a:t> </a:t>
            </a:r>
            <a:r>
              <a:rPr lang="en-US" sz="1400" b="1" dirty="0" err="1" smtClean="0">
                <a:latin typeface="Courier"/>
                <a:cs typeface="Courier"/>
              </a:rPr>
              <a:t>buttonText</a:t>
            </a:r>
            <a:r>
              <a:rPr lang="en-US" sz="1400" b="1" dirty="0" smtClean="0">
                <a:latin typeface="Courier"/>
                <a:cs typeface="Courier"/>
              </a:rPr>
              <a:t> = </a:t>
            </a:r>
            <a:r>
              <a:rPr lang="en-US" sz="1400" b="1" dirty="0" err="1" smtClean="0">
                <a:latin typeface="Courier"/>
                <a:cs typeface="Courier"/>
              </a:rPr>
              <a:t>window.document.createTextNode("Click</a:t>
            </a:r>
            <a:r>
              <a:rPr lang="en-US" sz="1400" b="1" dirty="0" smtClean="0">
                <a:latin typeface="Courier"/>
                <a:cs typeface="Courier"/>
              </a:rPr>
              <a:t> to collapse");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  </a:t>
            </a:r>
            <a:r>
              <a:rPr lang="en-US" sz="1400" b="1" dirty="0" err="1" smtClean="0">
                <a:latin typeface="Courier"/>
                <a:cs typeface="Courier"/>
              </a:rPr>
              <a:t>button.appendChild(buttonText</a:t>
            </a:r>
            <a:r>
              <a:rPr lang="en-US" sz="1400" b="1" dirty="0" smtClean="0">
                <a:latin typeface="Courier"/>
                <a:cs typeface="Courier"/>
              </a:rPr>
              <a:t>);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  </a:t>
            </a:r>
            <a:r>
              <a:rPr lang="en-US" sz="1400" b="1" dirty="0" err="1" smtClean="0">
                <a:latin typeface="Courier"/>
                <a:cs typeface="Courier"/>
              </a:rPr>
              <a:t>button.setAttribute("onclick</a:t>
            </a:r>
            <a:r>
              <a:rPr lang="en-US" sz="1400" b="1" dirty="0" smtClean="0">
                <a:latin typeface="Courier"/>
                <a:cs typeface="Courier"/>
              </a:rPr>
              <a:t>", 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                "</a:t>
            </a:r>
            <a:r>
              <a:rPr lang="en-US" sz="1400" b="1" dirty="0" err="1" smtClean="0">
                <a:latin typeface="Courier"/>
                <a:cs typeface="Courier"/>
              </a:rPr>
              <a:t>toggleVisibility(this</a:t>
            </a:r>
            <a:r>
              <a:rPr lang="en-US" sz="1400" b="1" dirty="0" smtClean="0">
                <a:latin typeface="Courier"/>
                <a:cs typeface="Courier"/>
              </a:rPr>
              <a:t>,'" + </a:t>
            </a:r>
            <a:r>
              <a:rPr lang="en-US" sz="1400" b="1" dirty="0" err="1" smtClean="0">
                <a:latin typeface="Courier"/>
                <a:cs typeface="Courier"/>
              </a:rPr>
              <a:t>elementId</a:t>
            </a:r>
            <a:r>
              <a:rPr lang="en-US" sz="1400" b="1" dirty="0" smtClean="0">
                <a:latin typeface="Courier"/>
                <a:cs typeface="Courier"/>
              </a:rPr>
              <a:t> +</a:t>
            </a:r>
            <a:r>
              <a:rPr lang="en-US" sz="1400" b="1" dirty="0">
                <a:latin typeface="Courier"/>
                <a:cs typeface="Courier"/>
              </a:rPr>
              <a:t> </a:t>
            </a:r>
            <a:r>
              <a:rPr lang="en-US" sz="1400" b="1" dirty="0" smtClean="0">
                <a:latin typeface="Courier"/>
                <a:cs typeface="Courier"/>
              </a:rPr>
              <a:t>"');");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}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return;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}</a:t>
            </a:r>
          </a:p>
          <a:p>
            <a:pPr>
              <a:buNone/>
            </a:pPr>
            <a:endParaRPr lang="en-US" sz="1400" b="1" dirty="0">
              <a:latin typeface="Courier"/>
              <a:cs typeface="Courier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23D27F-17E0-744F-AFC8-51EEF587316F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2743200" y="2209800"/>
            <a:ext cx="5257800" cy="1792287"/>
            <a:chOff x="2743200" y="2209800"/>
            <a:chExt cx="5257800" cy="1792287"/>
          </a:xfrm>
        </p:grpSpPr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743200" y="2362200"/>
              <a:ext cx="3048000" cy="381000"/>
            </a:xfrm>
            <a:prstGeom prst="ellipse">
              <a:avLst/>
            </a:prstGeom>
            <a:solidFill>
              <a:srgbClr val="008080">
                <a:alpha val="30000"/>
              </a:srgbClr>
            </a:solidFill>
            <a:ln w="635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3429000" y="3621087"/>
              <a:ext cx="4572000" cy="381000"/>
            </a:xfrm>
            <a:prstGeom prst="ellipse">
              <a:avLst/>
            </a:prstGeom>
            <a:solidFill>
              <a:srgbClr val="008080">
                <a:alpha val="30000"/>
              </a:srgbClr>
            </a:solidFill>
            <a:ln w="635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3048000" y="2895600"/>
              <a:ext cx="3505200" cy="304800"/>
            </a:xfrm>
            <a:prstGeom prst="ellipse">
              <a:avLst/>
            </a:prstGeom>
            <a:solidFill>
              <a:srgbClr val="008080">
                <a:alpha val="30000"/>
              </a:srgbClr>
            </a:solidFill>
            <a:ln w="635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6613525" y="2209800"/>
              <a:ext cx="996950" cy="641350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dirty="0">
                  <a:solidFill>
                    <a:srgbClr val="008080"/>
                  </a:solidFill>
                  <a:latin typeface="Lucida Sans Typewriter" charset="0"/>
                </a:rPr>
                <a:t>Node</a:t>
              </a:r>
            </a:p>
            <a:p>
              <a:pPr algn="l"/>
              <a:r>
                <a:rPr lang="en-US" dirty="0">
                  <a:solidFill>
                    <a:srgbClr val="008080"/>
                  </a:solidFill>
                </a:rPr>
                <a:t>creation</a:t>
              </a:r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H="1">
              <a:off x="5791200" y="2401887"/>
              <a:ext cx="838200" cy="152400"/>
            </a:xfrm>
            <a:prstGeom prst="line">
              <a:avLst/>
            </a:prstGeom>
            <a:noFill/>
            <a:ln w="6350">
              <a:solidFill>
                <a:srgbClr val="00808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H="1">
              <a:off x="6400800" y="2706687"/>
              <a:ext cx="228600" cy="304800"/>
            </a:xfrm>
            <a:prstGeom prst="line">
              <a:avLst/>
            </a:prstGeom>
            <a:noFill/>
            <a:ln w="6350">
              <a:solidFill>
                <a:srgbClr val="00808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flipH="1">
              <a:off x="7010400" y="2859087"/>
              <a:ext cx="76200" cy="762000"/>
            </a:xfrm>
            <a:prstGeom prst="line">
              <a:avLst/>
            </a:prstGeom>
            <a:noFill/>
            <a:ln w="6350">
              <a:solidFill>
                <a:srgbClr val="00808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3048001" y="1600200"/>
            <a:ext cx="1219200" cy="304800"/>
          </a:xfrm>
          <a:prstGeom prst="ellipse">
            <a:avLst/>
          </a:prstGeom>
          <a:solidFill>
            <a:srgbClr val="008080">
              <a:alpha val="30000"/>
            </a:srgbClr>
          </a:solidFill>
          <a:ln w="63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4565650" y="990600"/>
            <a:ext cx="3359150" cy="646331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>
                <a:solidFill>
                  <a:srgbClr val="008080"/>
                </a:solidFill>
                <a:latin typeface="Lucida Sans Typewriter" charset="0"/>
              </a:rPr>
              <a:t>argument: id of html element (collapse1)</a:t>
            </a:r>
            <a:endParaRPr lang="en-US" dirty="0">
              <a:solidFill>
                <a:srgbClr val="008080"/>
              </a:solidFill>
            </a:endParaRPr>
          </a:p>
        </p:txBody>
      </p:sp>
      <p:sp>
        <p:nvSpPr>
          <p:cNvPr id="17" name="Oval 4"/>
          <p:cNvSpPr>
            <a:spLocks noChangeArrowheads="1"/>
          </p:cNvSpPr>
          <p:nvPr/>
        </p:nvSpPr>
        <p:spPr bwMode="auto">
          <a:xfrm>
            <a:off x="5410200" y="1905000"/>
            <a:ext cx="1219200" cy="304800"/>
          </a:xfrm>
          <a:prstGeom prst="ellipse">
            <a:avLst/>
          </a:prstGeom>
          <a:solidFill>
            <a:srgbClr val="008080">
              <a:alpha val="30000"/>
            </a:srgbClr>
          </a:solidFill>
          <a:ln w="63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Oval 4"/>
          <p:cNvSpPr>
            <a:spLocks noChangeArrowheads="1"/>
          </p:cNvSpPr>
          <p:nvPr/>
        </p:nvSpPr>
        <p:spPr bwMode="auto">
          <a:xfrm>
            <a:off x="762000" y="2133600"/>
            <a:ext cx="1219200" cy="304800"/>
          </a:xfrm>
          <a:prstGeom prst="ellipse">
            <a:avLst/>
          </a:prstGeom>
          <a:solidFill>
            <a:srgbClr val="008080">
              <a:alpha val="30000"/>
            </a:srgbClr>
          </a:solidFill>
          <a:ln w="63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3886200" y="1295400"/>
            <a:ext cx="685800" cy="304800"/>
          </a:xfrm>
          <a:prstGeom prst="line">
            <a:avLst/>
          </a:prstGeom>
          <a:noFill/>
          <a:ln w="6350">
            <a:solidFill>
              <a:srgbClr val="00808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6" grpId="0"/>
      <p:bldP spid="16" grpId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nodes to the tree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function </a:t>
            </a:r>
            <a:r>
              <a:rPr lang="en-US" sz="1400" b="1" dirty="0" err="1" smtClean="0">
                <a:latin typeface="Courier"/>
                <a:cs typeface="Courier"/>
              </a:rPr>
              <a:t>makeCollapsible(elementId</a:t>
            </a:r>
            <a:r>
              <a:rPr lang="en-US" sz="1400" b="1" dirty="0" smtClean="0">
                <a:latin typeface="Courier"/>
                <a:cs typeface="Courier"/>
              </a:rPr>
              <a:t>) {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</a:t>
            </a:r>
            <a:r>
              <a:rPr lang="en-US" sz="1400" b="1" dirty="0" err="1" smtClean="0">
                <a:latin typeface="Courier"/>
                <a:cs typeface="Courier"/>
              </a:rPr>
              <a:t>var</a:t>
            </a:r>
            <a:r>
              <a:rPr lang="en-US" sz="1400" b="1" dirty="0" smtClean="0">
                <a:latin typeface="Courier"/>
                <a:cs typeface="Courier"/>
              </a:rPr>
              <a:t> element = </a:t>
            </a:r>
            <a:r>
              <a:rPr lang="en-US" sz="1400" b="1" dirty="0" err="1" smtClean="0">
                <a:latin typeface="Courier"/>
                <a:cs typeface="Courier"/>
              </a:rPr>
              <a:t>window.document.getElementById(elementId</a:t>
            </a:r>
            <a:r>
              <a:rPr lang="en-US" sz="1400" b="1" dirty="0" smtClean="0">
                <a:latin typeface="Courier"/>
                <a:cs typeface="Courier"/>
              </a:rPr>
              <a:t>);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if (element) {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  </a:t>
            </a:r>
            <a:r>
              <a:rPr lang="en-US" sz="1400" b="1" dirty="0" err="1" smtClean="0">
                <a:latin typeface="Courier"/>
                <a:cs typeface="Courier"/>
              </a:rPr>
              <a:t>var</a:t>
            </a:r>
            <a:r>
              <a:rPr lang="en-US" sz="1400" b="1" dirty="0" smtClean="0">
                <a:latin typeface="Courier"/>
                <a:cs typeface="Courier"/>
              </a:rPr>
              <a:t> div = </a:t>
            </a:r>
            <a:r>
              <a:rPr lang="en-US" sz="1400" b="1" dirty="0" err="1" smtClean="0">
                <a:latin typeface="Courier"/>
                <a:cs typeface="Courier"/>
              </a:rPr>
              <a:t>window.document.createElement("div</a:t>
            </a:r>
            <a:r>
              <a:rPr lang="en-US" sz="1400" b="1" dirty="0" smtClean="0">
                <a:latin typeface="Courier"/>
                <a:cs typeface="Courier"/>
              </a:rPr>
              <a:t>");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  </a:t>
            </a:r>
            <a:r>
              <a:rPr lang="en-US" sz="1400" b="1" dirty="0" err="1" smtClean="0">
                <a:latin typeface="Courier"/>
                <a:cs typeface="Courier"/>
              </a:rPr>
              <a:t>element.parentNode.insertBefore(div</a:t>
            </a:r>
            <a:r>
              <a:rPr lang="en-US" sz="1400" b="1" dirty="0" smtClean="0">
                <a:latin typeface="Courier"/>
                <a:cs typeface="Courier"/>
              </a:rPr>
              <a:t>, element);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  </a:t>
            </a:r>
            <a:r>
              <a:rPr lang="en-US" sz="1400" b="1" dirty="0" err="1" smtClean="0">
                <a:latin typeface="Courier"/>
                <a:cs typeface="Courier"/>
              </a:rPr>
              <a:t>var</a:t>
            </a:r>
            <a:r>
              <a:rPr lang="en-US" sz="1400" b="1" dirty="0" smtClean="0">
                <a:latin typeface="Courier"/>
                <a:cs typeface="Courier"/>
              </a:rPr>
              <a:t> button = </a:t>
            </a:r>
            <a:r>
              <a:rPr lang="en-US" sz="1400" b="1" dirty="0" err="1" smtClean="0">
                <a:latin typeface="Courier"/>
                <a:cs typeface="Courier"/>
              </a:rPr>
              <a:t>window.document.createElement("button</a:t>
            </a:r>
            <a:r>
              <a:rPr lang="en-US" sz="1400" b="1" dirty="0" smtClean="0">
                <a:latin typeface="Courier"/>
                <a:cs typeface="Courier"/>
              </a:rPr>
              <a:t>");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  </a:t>
            </a:r>
            <a:r>
              <a:rPr lang="en-US" sz="1400" b="1" dirty="0" err="1" smtClean="0">
                <a:latin typeface="Courier"/>
                <a:cs typeface="Courier"/>
              </a:rPr>
              <a:t>div.appendChild(button</a:t>
            </a:r>
            <a:r>
              <a:rPr lang="en-US" sz="1400" b="1" dirty="0" smtClean="0">
                <a:latin typeface="Courier"/>
                <a:cs typeface="Courier"/>
              </a:rPr>
              <a:t>);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  </a:t>
            </a:r>
            <a:r>
              <a:rPr lang="en-US" sz="1400" b="1" dirty="0" err="1" smtClean="0">
                <a:latin typeface="Courier"/>
                <a:cs typeface="Courier"/>
              </a:rPr>
              <a:t>button.setAttribute("type</a:t>
            </a:r>
            <a:r>
              <a:rPr lang="en-US" sz="1400" b="1" dirty="0" smtClean="0">
                <a:latin typeface="Courier"/>
                <a:cs typeface="Courier"/>
              </a:rPr>
              <a:t>", "button");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  </a:t>
            </a:r>
            <a:r>
              <a:rPr lang="en-US" sz="1400" b="1" dirty="0" err="1" smtClean="0">
                <a:latin typeface="Courier"/>
                <a:cs typeface="Courier"/>
              </a:rPr>
              <a:t>var</a:t>
            </a:r>
            <a:r>
              <a:rPr lang="en-US" sz="1400" b="1" dirty="0" smtClean="0">
                <a:latin typeface="Courier"/>
                <a:cs typeface="Courier"/>
              </a:rPr>
              <a:t> </a:t>
            </a:r>
            <a:r>
              <a:rPr lang="en-US" sz="1400" b="1" dirty="0" err="1" smtClean="0">
                <a:latin typeface="Courier"/>
                <a:cs typeface="Courier"/>
              </a:rPr>
              <a:t>buttonText</a:t>
            </a:r>
            <a:r>
              <a:rPr lang="en-US" sz="1400" b="1" dirty="0" smtClean="0">
                <a:latin typeface="Courier"/>
                <a:cs typeface="Courier"/>
              </a:rPr>
              <a:t> = </a:t>
            </a:r>
            <a:r>
              <a:rPr lang="en-US" sz="1400" b="1" dirty="0" err="1" smtClean="0">
                <a:latin typeface="Courier"/>
                <a:cs typeface="Courier"/>
              </a:rPr>
              <a:t>window.document.createTextNode("Click</a:t>
            </a:r>
            <a:r>
              <a:rPr lang="en-US" sz="1400" b="1" dirty="0" smtClean="0">
                <a:latin typeface="Courier"/>
                <a:cs typeface="Courier"/>
              </a:rPr>
              <a:t> to collapse");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  </a:t>
            </a:r>
            <a:r>
              <a:rPr lang="en-US" sz="1400" b="1" dirty="0" err="1" smtClean="0">
                <a:latin typeface="Courier"/>
                <a:cs typeface="Courier"/>
              </a:rPr>
              <a:t>button.appendChild(buttonText</a:t>
            </a:r>
            <a:r>
              <a:rPr lang="en-US" sz="1400" b="1" dirty="0" smtClean="0">
                <a:latin typeface="Courier"/>
                <a:cs typeface="Courier"/>
              </a:rPr>
              <a:t>);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  </a:t>
            </a:r>
            <a:r>
              <a:rPr lang="en-US" sz="1400" b="1" dirty="0" err="1" smtClean="0">
                <a:latin typeface="Courier"/>
                <a:cs typeface="Courier"/>
              </a:rPr>
              <a:t>button.setAttribute("onclick</a:t>
            </a:r>
            <a:r>
              <a:rPr lang="en-US" sz="1400" b="1" dirty="0" smtClean="0">
                <a:latin typeface="Courier"/>
                <a:cs typeface="Courier"/>
              </a:rPr>
              <a:t>", 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                "</a:t>
            </a:r>
            <a:r>
              <a:rPr lang="en-US" sz="1400" b="1" dirty="0" err="1" smtClean="0">
                <a:latin typeface="Courier"/>
                <a:cs typeface="Courier"/>
              </a:rPr>
              <a:t>toggleVisibility(this</a:t>
            </a:r>
            <a:r>
              <a:rPr lang="en-US" sz="1400" b="1" dirty="0" smtClean="0">
                <a:latin typeface="Courier"/>
                <a:cs typeface="Courier"/>
              </a:rPr>
              <a:t>,'" + </a:t>
            </a:r>
            <a:r>
              <a:rPr lang="en-US" sz="1400" b="1" dirty="0" err="1" smtClean="0">
                <a:latin typeface="Courier"/>
                <a:cs typeface="Courier"/>
              </a:rPr>
              <a:t>elementId</a:t>
            </a:r>
            <a:r>
              <a:rPr lang="en-US" sz="1400" b="1" dirty="0" smtClean="0">
                <a:latin typeface="Courier"/>
                <a:cs typeface="Courier"/>
              </a:rPr>
              <a:t> +</a:t>
            </a:r>
            <a:r>
              <a:rPr lang="en-US" sz="1400" b="1" dirty="0">
                <a:latin typeface="Courier"/>
                <a:cs typeface="Courier"/>
              </a:rPr>
              <a:t> </a:t>
            </a:r>
            <a:r>
              <a:rPr lang="en-US" sz="1400" b="1" dirty="0" smtClean="0">
                <a:latin typeface="Courier"/>
                <a:cs typeface="Courier"/>
              </a:rPr>
              <a:t>"');");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}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return;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}</a:t>
            </a:r>
          </a:p>
          <a:p>
            <a:pPr>
              <a:buNone/>
            </a:pPr>
            <a:endParaRPr lang="en-US" sz="1400" b="1" dirty="0">
              <a:latin typeface="Courier"/>
              <a:cs typeface="Courier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23D27F-17E0-744F-AFC8-51EEF587316F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914400" y="2093913"/>
            <a:ext cx="7924800" cy="2173287"/>
            <a:chOff x="914400" y="2093913"/>
            <a:chExt cx="7924800" cy="2173287"/>
          </a:xfrm>
        </p:grpSpPr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6842125" y="2093913"/>
              <a:ext cx="1997075" cy="646331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dirty="0" smtClean="0">
                  <a:solidFill>
                    <a:srgbClr val="008080"/>
                  </a:solidFill>
                  <a:latin typeface="Lucida Sans Typewriter" charset="0"/>
                </a:rPr>
                <a:t>Node </a:t>
              </a:r>
              <a:r>
                <a:rPr lang="en-US" dirty="0" smtClean="0">
                  <a:solidFill>
                    <a:srgbClr val="008080"/>
                  </a:solidFill>
                </a:rPr>
                <a:t>addition </a:t>
              </a:r>
              <a:r>
                <a:rPr lang="en-US" dirty="0">
                  <a:solidFill>
                    <a:srgbClr val="008080"/>
                  </a:solidFill>
                </a:rPr>
                <a:t>to </a:t>
              </a:r>
              <a:r>
                <a:rPr lang="en-US" dirty="0" smtClean="0">
                  <a:solidFill>
                    <a:srgbClr val="008080"/>
                  </a:solidFill>
                </a:rPr>
                <a:t>DOM tree</a:t>
              </a:r>
              <a:endParaRPr lang="en-US" dirty="0">
                <a:solidFill>
                  <a:srgbClr val="008080"/>
                </a:solidFill>
              </a:endParaRPr>
            </a:p>
          </p:txBody>
        </p:sp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990600" y="2590800"/>
              <a:ext cx="3352800" cy="381000"/>
            </a:xfrm>
            <a:prstGeom prst="ellipse">
              <a:avLst/>
            </a:prstGeom>
            <a:solidFill>
              <a:srgbClr val="008080">
                <a:alpha val="30000"/>
              </a:srgbClr>
            </a:solidFill>
            <a:ln w="635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914400" y="3124200"/>
              <a:ext cx="1828800" cy="304800"/>
            </a:xfrm>
            <a:prstGeom prst="ellipse">
              <a:avLst/>
            </a:prstGeom>
            <a:solidFill>
              <a:srgbClr val="008080">
                <a:alpha val="30000"/>
              </a:srgbClr>
            </a:solidFill>
            <a:ln w="635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990600" y="3886200"/>
              <a:ext cx="1905000" cy="381000"/>
            </a:xfrm>
            <a:prstGeom prst="ellipse">
              <a:avLst/>
            </a:prstGeom>
            <a:solidFill>
              <a:srgbClr val="008080">
                <a:alpha val="30000"/>
              </a:srgbClr>
            </a:solidFill>
            <a:ln w="635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H="1">
              <a:off x="4267200" y="2286000"/>
              <a:ext cx="2590800" cy="381000"/>
            </a:xfrm>
            <a:prstGeom prst="line">
              <a:avLst/>
            </a:prstGeom>
            <a:noFill/>
            <a:ln w="6350">
              <a:solidFill>
                <a:srgbClr val="00808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 flipH="1">
              <a:off x="2971800" y="2514600"/>
              <a:ext cx="3810000" cy="609600"/>
            </a:xfrm>
            <a:prstGeom prst="line">
              <a:avLst/>
            </a:prstGeom>
            <a:noFill/>
            <a:ln w="6350">
              <a:solidFill>
                <a:srgbClr val="00808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H="1">
              <a:off x="2971800" y="2819400"/>
              <a:ext cx="3886200" cy="990600"/>
            </a:xfrm>
            <a:prstGeom prst="line">
              <a:avLst/>
            </a:prstGeom>
            <a:noFill/>
            <a:ln w="6350">
              <a:solidFill>
                <a:srgbClr val="00808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nodes to the tree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function </a:t>
            </a:r>
            <a:r>
              <a:rPr lang="en-US" sz="1400" b="1" dirty="0" err="1" smtClean="0">
                <a:latin typeface="Courier"/>
                <a:cs typeface="Courier"/>
              </a:rPr>
              <a:t>makeCollapsible(elementId</a:t>
            </a:r>
            <a:r>
              <a:rPr lang="en-US" sz="1400" b="1" dirty="0" smtClean="0">
                <a:latin typeface="Courier"/>
                <a:cs typeface="Courier"/>
              </a:rPr>
              <a:t>) {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</a:t>
            </a:r>
            <a:r>
              <a:rPr lang="en-US" sz="1400" b="1" dirty="0" err="1" smtClean="0">
                <a:latin typeface="Courier"/>
                <a:cs typeface="Courier"/>
              </a:rPr>
              <a:t>var</a:t>
            </a:r>
            <a:r>
              <a:rPr lang="en-US" sz="1400" b="1" dirty="0" smtClean="0">
                <a:latin typeface="Courier"/>
                <a:cs typeface="Courier"/>
              </a:rPr>
              <a:t> element = </a:t>
            </a:r>
            <a:r>
              <a:rPr lang="en-US" sz="1400" b="1" dirty="0" err="1" smtClean="0">
                <a:latin typeface="Courier"/>
                <a:cs typeface="Courier"/>
              </a:rPr>
              <a:t>window.document.getElementById(elementId</a:t>
            </a:r>
            <a:r>
              <a:rPr lang="en-US" sz="1400" b="1" dirty="0" smtClean="0">
                <a:latin typeface="Courier"/>
                <a:cs typeface="Courier"/>
              </a:rPr>
              <a:t>);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if (element) {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  </a:t>
            </a:r>
            <a:r>
              <a:rPr lang="en-US" sz="1400" b="1" dirty="0" err="1" smtClean="0">
                <a:latin typeface="Courier"/>
                <a:cs typeface="Courier"/>
              </a:rPr>
              <a:t>var</a:t>
            </a:r>
            <a:r>
              <a:rPr lang="en-US" sz="1400" b="1" dirty="0" smtClean="0">
                <a:latin typeface="Courier"/>
                <a:cs typeface="Courier"/>
              </a:rPr>
              <a:t> div = </a:t>
            </a:r>
            <a:r>
              <a:rPr lang="en-US" sz="1400" b="1" dirty="0" err="1" smtClean="0">
                <a:latin typeface="Courier"/>
                <a:cs typeface="Courier"/>
              </a:rPr>
              <a:t>window.document.createElement("div</a:t>
            </a:r>
            <a:r>
              <a:rPr lang="en-US" sz="1400" b="1" dirty="0" smtClean="0">
                <a:latin typeface="Courier"/>
                <a:cs typeface="Courier"/>
              </a:rPr>
              <a:t>");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  </a:t>
            </a:r>
            <a:r>
              <a:rPr lang="en-US" sz="1400" b="1" dirty="0" err="1" smtClean="0">
                <a:latin typeface="Courier"/>
                <a:cs typeface="Courier"/>
              </a:rPr>
              <a:t>element.parentNode.insertBefore(div</a:t>
            </a:r>
            <a:r>
              <a:rPr lang="en-US" sz="1400" b="1" dirty="0" smtClean="0">
                <a:latin typeface="Courier"/>
                <a:cs typeface="Courier"/>
              </a:rPr>
              <a:t>, element);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  </a:t>
            </a:r>
            <a:r>
              <a:rPr lang="en-US" sz="1400" b="1" dirty="0" err="1" smtClean="0">
                <a:latin typeface="Courier"/>
                <a:cs typeface="Courier"/>
              </a:rPr>
              <a:t>var</a:t>
            </a:r>
            <a:r>
              <a:rPr lang="en-US" sz="1400" b="1" dirty="0" smtClean="0">
                <a:latin typeface="Courier"/>
                <a:cs typeface="Courier"/>
              </a:rPr>
              <a:t> button = </a:t>
            </a:r>
            <a:r>
              <a:rPr lang="en-US" sz="1400" b="1" dirty="0" err="1" smtClean="0">
                <a:latin typeface="Courier"/>
                <a:cs typeface="Courier"/>
              </a:rPr>
              <a:t>window.document.createElement("button</a:t>
            </a:r>
            <a:r>
              <a:rPr lang="en-US" sz="1400" b="1" dirty="0" smtClean="0">
                <a:latin typeface="Courier"/>
                <a:cs typeface="Courier"/>
              </a:rPr>
              <a:t>");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  </a:t>
            </a:r>
            <a:r>
              <a:rPr lang="en-US" sz="1400" b="1" dirty="0" err="1" smtClean="0">
                <a:latin typeface="Courier"/>
                <a:cs typeface="Courier"/>
              </a:rPr>
              <a:t>div.appendChild(button</a:t>
            </a:r>
            <a:r>
              <a:rPr lang="en-US" sz="1400" b="1" dirty="0" smtClean="0">
                <a:latin typeface="Courier"/>
                <a:cs typeface="Courier"/>
              </a:rPr>
              <a:t>);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  </a:t>
            </a:r>
            <a:r>
              <a:rPr lang="en-US" sz="1400" b="1" dirty="0" err="1" smtClean="0">
                <a:latin typeface="Courier"/>
                <a:cs typeface="Courier"/>
              </a:rPr>
              <a:t>button.setAttribute("type</a:t>
            </a:r>
            <a:r>
              <a:rPr lang="en-US" sz="1400" b="1" dirty="0" smtClean="0">
                <a:latin typeface="Courier"/>
                <a:cs typeface="Courier"/>
              </a:rPr>
              <a:t>", "button");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  </a:t>
            </a:r>
            <a:r>
              <a:rPr lang="en-US" sz="1400" b="1" dirty="0" err="1" smtClean="0">
                <a:latin typeface="Courier"/>
                <a:cs typeface="Courier"/>
              </a:rPr>
              <a:t>var</a:t>
            </a:r>
            <a:r>
              <a:rPr lang="en-US" sz="1400" b="1" dirty="0" smtClean="0">
                <a:latin typeface="Courier"/>
                <a:cs typeface="Courier"/>
              </a:rPr>
              <a:t> </a:t>
            </a:r>
            <a:r>
              <a:rPr lang="en-US" sz="1400" b="1" dirty="0" err="1" smtClean="0">
                <a:latin typeface="Courier"/>
                <a:cs typeface="Courier"/>
              </a:rPr>
              <a:t>buttonText</a:t>
            </a:r>
            <a:r>
              <a:rPr lang="en-US" sz="1400" b="1" dirty="0" smtClean="0">
                <a:latin typeface="Courier"/>
                <a:cs typeface="Courier"/>
              </a:rPr>
              <a:t> = </a:t>
            </a:r>
            <a:r>
              <a:rPr lang="en-US" sz="1400" b="1" dirty="0" err="1" smtClean="0">
                <a:latin typeface="Courier"/>
                <a:cs typeface="Courier"/>
              </a:rPr>
              <a:t>window.document.createTextNode("Click</a:t>
            </a:r>
            <a:r>
              <a:rPr lang="en-US" sz="1400" b="1" dirty="0" smtClean="0">
                <a:latin typeface="Courier"/>
                <a:cs typeface="Courier"/>
              </a:rPr>
              <a:t> to collapse");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  </a:t>
            </a:r>
            <a:r>
              <a:rPr lang="en-US" sz="1400" b="1" dirty="0" err="1" smtClean="0">
                <a:latin typeface="Courier"/>
                <a:cs typeface="Courier"/>
              </a:rPr>
              <a:t>button.appendChild(buttonText</a:t>
            </a:r>
            <a:r>
              <a:rPr lang="en-US" sz="1400" b="1" dirty="0" smtClean="0">
                <a:latin typeface="Courier"/>
                <a:cs typeface="Courier"/>
              </a:rPr>
              <a:t>);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  </a:t>
            </a:r>
            <a:r>
              <a:rPr lang="en-US" sz="1400" b="1" dirty="0" err="1" smtClean="0">
                <a:latin typeface="Courier"/>
                <a:cs typeface="Courier"/>
              </a:rPr>
              <a:t>button.setAttribute("onclick</a:t>
            </a:r>
            <a:r>
              <a:rPr lang="en-US" sz="1400" b="1" dirty="0" smtClean="0">
                <a:latin typeface="Courier"/>
                <a:cs typeface="Courier"/>
              </a:rPr>
              <a:t>", 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                "</a:t>
            </a:r>
            <a:r>
              <a:rPr lang="en-US" sz="1400" b="1" dirty="0" err="1" smtClean="0">
                <a:latin typeface="Courier"/>
                <a:cs typeface="Courier"/>
              </a:rPr>
              <a:t>toggleVisibility(this</a:t>
            </a:r>
            <a:r>
              <a:rPr lang="en-US" sz="1400" b="1" dirty="0" smtClean="0">
                <a:latin typeface="Courier"/>
                <a:cs typeface="Courier"/>
              </a:rPr>
              <a:t>,'" + </a:t>
            </a:r>
            <a:r>
              <a:rPr lang="en-US" sz="1400" b="1" dirty="0" err="1" smtClean="0">
                <a:latin typeface="Courier"/>
                <a:cs typeface="Courier"/>
              </a:rPr>
              <a:t>elementId</a:t>
            </a:r>
            <a:r>
              <a:rPr lang="en-US" sz="1400" b="1" dirty="0" smtClean="0">
                <a:latin typeface="Courier"/>
                <a:cs typeface="Courier"/>
              </a:rPr>
              <a:t> +</a:t>
            </a:r>
            <a:r>
              <a:rPr lang="en-US" sz="1400" b="1" dirty="0">
                <a:latin typeface="Courier"/>
                <a:cs typeface="Courier"/>
              </a:rPr>
              <a:t> </a:t>
            </a:r>
            <a:r>
              <a:rPr lang="en-US" sz="1400" b="1" dirty="0" smtClean="0">
                <a:latin typeface="Courier"/>
                <a:cs typeface="Courier"/>
              </a:rPr>
              <a:t>"');");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}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  return;</a:t>
            </a:r>
          </a:p>
          <a:p>
            <a:pPr>
              <a:buNone/>
            </a:pPr>
            <a:r>
              <a:rPr lang="en-US" sz="1400" b="1" dirty="0" smtClean="0">
                <a:latin typeface="Courier"/>
                <a:cs typeface="Courier"/>
              </a:rPr>
              <a:t>}</a:t>
            </a:r>
          </a:p>
          <a:p>
            <a:pPr>
              <a:buNone/>
            </a:pPr>
            <a:endParaRPr lang="en-US" sz="1400" b="1" dirty="0">
              <a:latin typeface="Courier"/>
              <a:cs typeface="Courier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23D27F-17E0-744F-AFC8-51EEF587316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962025" y="3467100"/>
            <a:ext cx="2133600" cy="304800"/>
          </a:xfrm>
          <a:prstGeom prst="ellipse">
            <a:avLst/>
          </a:prstGeom>
          <a:solidFill>
            <a:srgbClr val="008080">
              <a:alpha val="30000"/>
            </a:srgbClr>
          </a:solidFill>
          <a:ln w="63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885825" y="4152900"/>
            <a:ext cx="2133600" cy="381000"/>
          </a:xfrm>
          <a:prstGeom prst="ellipse">
            <a:avLst/>
          </a:prstGeom>
          <a:solidFill>
            <a:srgbClr val="008080">
              <a:alpha val="30000"/>
            </a:srgbClr>
          </a:solidFill>
          <a:ln w="63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508750" y="2286000"/>
            <a:ext cx="1035050" cy="64135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>
                <a:solidFill>
                  <a:srgbClr val="008080"/>
                </a:solidFill>
              </a:rPr>
              <a:t>Attribute</a:t>
            </a:r>
          </a:p>
          <a:p>
            <a:pPr algn="l"/>
            <a:r>
              <a:rPr lang="en-US">
                <a:solidFill>
                  <a:srgbClr val="008080"/>
                </a:solidFill>
              </a:rPr>
              <a:t>addition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H="1">
            <a:off x="2867025" y="2476500"/>
            <a:ext cx="3505200" cy="990600"/>
          </a:xfrm>
          <a:prstGeom prst="line">
            <a:avLst/>
          </a:prstGeom>
          <a:noFill/>
          <a:ln w="6350">
            <a:solidFill>
              <a:srgbClr val="00808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H="1">
            <a:off x="2867025" y="2705100"/>
            <a:ext cx="3657600" cy="1524000"/>
          </a:xfrm>
          <a:prstGeom prst="line">
            <a:avLst/>
          </a:prstGeom>
          <a:noFill/>
          <a:ln w="6350">
            <a:solidFill>
              <a:srgbClr val="00808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Picture 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686" y="2438400"/>
            <a:ext cx="4685714" cy="3225397"/>
          </a:xfrm>
          <a:prstGeom prst="rect">
            <a:avLst/>
          </a:prstGeom>
        </p:spPr>
      </p:pic>
      <p:pic>
        <p:nvPicPr>
          <p:cNvPr id="10" name="Picture 9" descr="Picture 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2438400"/>
            <a:ext cx="4698413" cy="3238095"/>
          </a:xfrm>
          <a:prstGeom prst="rect">
            <a:avLst/>
          </a:prstGeom>
        </p:spPr>
      </p:pic>
      <p:sp>
        <p:nvSpPr>
          <p:cNvPr id="9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48B20D-8A0F-D24D-9D41-D231AE453FC5}" type="slidenum">
              <a:rPr lang="en-US"/>
              <a:pPr/>
              <a:t>14</a:t>
            </a:fld>
            <a:endParaRPr lang="en-US"/>
          </a:p>
        </p:txBody>
      </p:sp>
      <p:sp>
        <p:nvSpPr>
          <p:cNvPr id="184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nodes to the tree</a:t>
            </a:r>
            <a:endParaRPr lang="en-US" dirty="0"/>
          </a:p>
        </p:txBody>
      </p:sp>
      <p:sp>
        <p:nvSpPr>
          <p:cNvPr id="1842181" name="Text Box 5"/>
          <p:cNvSpPr txBox="1">
            <a:spLocks noChangeArrowheads="1"/>
          </p:cNvSpPr>
          <p:nvPr/>
        </p:nvSpPr>
        <p:spPr bwMode="auto">
          <a:xfrm>
            <a:off x="974725" y="1941513"/>
            <a:ext cx="2432050" cy="36671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>
                <a:solidFill>
                  <a:srgbClr val="008080"/>
                </a:solidFill>
              </a:rPr>
              <a:t>Before clicking button:</a:t>
            </a:r>
          </a:p>
        </p:txBody>
      </p:sp>
      <p:sp>
        <p:nvSpPr>
          <p:cNvPr id="1842182" name="Text Box 6"/>
          <p:cNvSpPr txBox="1">
            <a:spLocks noChangeArrowheads="1"/>
          </p:cNvSpPr>
          <p:nvPr/>
        </p:nvSpPr>
        <p:spPr bwMode="auto">
          <a:xfrm>
            <a:off x="5089525" y="1941513"/>
            <a:ext cx="2241550" cy="36671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>
                <a:solidFill>
                  <a:srgbClr val="008080"/>
                </a:solidFill>
              </a:rPr>
              <a:t>After clicking button:</a:t>
            </a:r>
          </a:p>
        </p:txBody>
      </p:sp>
      <p:sp>
        <p:nvSpPr>
          <p:cNvPr id="1842183" name="Oval 7"/>
          <p:cNvSpPr>
            <a:spLocks noChangeArrowheads="1"/>
          </p:cNvSpPr>
          <p:nvPr/>
        </p:nvSpPr>
        <p:spPr bwMode="auto">
          <a:xfrm>
            <a:off x="609600" y="3429000"/>
            <a:ext cx="1371600" cy="381000"/>
          </a:xfrm>
          <a:prstGeom prst="ellipse">
            <a:avLst/>
          </a:prstGeom>
          <a:solidFill>
            <a:srgbClr val="008080">
              <a:alpha val="30000"/>
            </a:srgbClr>
          </a:solidFill>
          <a:ln w="63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Oval 7"/>
          <p:cNvSpPr>
            <a:spLocks noChangeArrowheads="1"/>
          </p:cNvSpPr>
          <p:nvPr/>
        </p:nvSpPr>
        <p:spPr bwMode="auto">
          <a:xfrm>
            <a:off x="4953000" y="3429000"/>
            <a:ext cx="1371600" cy="381000"/>
          </a:xfrm>
          <a:prstGeom prst="ellipse">
            <a:avLst/>
          </a:prstGeom>
          <a:solidFill>
            <a:srgbClr val="008080">
              <a:alpha val="30000"/>
            </a:srgbClr>
          </a:solidFill>
          <a:ln w="63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2183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nodes to the tree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function </a:t>
            </a:r>
            <a:r>
              <a:rPr lang="en-US" sz="1800" dirty="0" err="1" smtClean="0">
                <a:latin typeface="Courier"/>
                <a:cs typeface="Courier"/>
              </a:rPr>
              <a:t>toggleVisibility(button</a:t>
            </a:r>
            <a:r>
              <a:rPr lang="en-US" sz="1800" dirty="0" smtClean="0">
                <a:latin typeface="Courier"/>
                <a:cs typeface="Courier"/>
              </a:rPr>
              <a:t>, </a:t>
            </a:r>
            <a:r>
              <a:rPr lang="en-US" sz="1800" dirty="0" err="1" smtClean="0">
                <a:latin typeface="Courier"/>
                <a:cs typeface="Courier"/>
              </a:rPr>
              <a:t>elementId</a:t>
            </a:r>
            <a:r>
              <a:rPr lang="en-US" sz="1800" dirty="0" smtClean="0">
                <a:latin typeface="Courier"/>
                <a:cs typeface="Courier"/>
              </a:rPr>
              <a:t>) { 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</a:t>
            </a:r>
            <a:r>
              <a:rPr lang="en-US" sz="1800" dirty="0" err="1" smtClean="0">
                <a:latin typeface="Courier"/>
                <a:cs typeface="Courier"/>
              </a:rPr>
              <a:t>var</a:t>
            </a:r>
            <a:r>
              <a:rPr lang="en-US" sz="1800" dirty="0" smtClean="0">
                <a:latin typeface="Courier"/>
                <a:cs typeface="Courier"/>
              </a:rPr>
              <a:t> element = </a:t>
            </a:r>
            <a:r>
              <a:rPr lang="en-US" sz="1800" dirty="0" err="1" smtClean="0">
                <a:latin typeface="Courier"/>
                <a:cs typeface="Courier"/>
              </a:rPr>
              <a:t>window.document.getElementById(elementId</a:t>
            </a:r>
            <a:r>
              <a:rPr lang="en-US" sz="1800" dirty="0" smtClean="0">
                <a:latin typeface="Courier"/>
                <a:cs typeface="Courier"/>
              </a:rPr>
              <a:t>);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if (element) {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  if (</a:t>
            </a:r>
            <a:r>
              <a:rPr lang="en-US" sz="1800" dirty="0" err="1" smtClean="0">
                <a:latin typeface="Courier"/>
                <a:cs typeface="Courier"/>
              </a:rPr>
              <a:t>element.style.display</a:t>
            </a:r>
            <a:r>
              <a:rPr lang="en-US" sz="1800" dirty="0" smtClean="0">
                <a:latin typeface="Courier"/>
                <a:cs typeface="Courier"/>
              </a:rPr>
              <a:t> == "none") {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    </a:t>
            </a:r>
            <a:r>
              <a:rPr lang="en-US" sz="1800" dirty="0" err="1" smtClean="0">
                <a:latin typeface="Courier"/>
                <a:cs typeface="Courier"/>
              </a:rPr>
              <a:t>element.style.display</a:t>
            </a:r>
            <a:r>
              <a:rPr lang="en-US" sz="1800" dirty="0" smtClean="0">
                <a:latin typeface="Courier"/>
                <a:cs typeface="Courier"/>
              </a:rPr>
              <a:t> = "block";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    button.childNodes[0].data = "Click to collapse";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  } else {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    </a:t>
            </a:r>
            <a:r>
              <a:rPr lang="en-US" sz="1800" dirty="0" err="1" smtClean="0">
                <a:latin typeface="Courier"/>
                <a:cs typeface="Courier"/>
              </a:rPr>
              <a:t>element.style.display</a:t>
            </a:r>
            <a:r>
              <a:rPr lang="en-US" sz="1800" dirty="0" smtClean="0">
                <a:latin typeface="Courier"/>
                <a:cs typeface="Courier"/>
              </a:rPr>
              <a:t> = "none";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    button.childNodes[0].data = "Click to expand";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  }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}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return;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}</a:t>
            </a:r>
          </a:p>
          <a:p>
            <a:pPr>
              <a:buNone/>
            </a:pPr>
            <a:endParaRPr lang="en-US" sz="1800" dirty="0">
              <a:latin typeface="Courier"/>
              <a:cs typeface="Courier"/>
            </a:endParaRP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395011-D0AA-E44C-85B0-7398532E731D}" type="slidenum">
              <a:rPr lang="en-US"/>
              <a:pPr/>
              <a:t>15</a:t>
            </a:fld>
            <a:endParaRPr lang="en-US"/>
          </a:p>
        </p:txBody>
      </p:sp>
      <p:sp>
        <p:nvSpPr>
          <p:cNvPr id="1846276" name="Oval 4"/>
          <p:cNvSpPr>
            <a:spLocks noChangeArrowheads="1"/>
          </p:cNvSpPr>
          <p:nvPr/>
        </p:nvSpPr>
        <p:spPr bwMode="auto">
          <a:xfrm>
            <a:off x="3886200" y="1600200"/>
            <a:ext cx="2819400" cy="457200"/>
          </a:xfrm>
          <a:prstGeom prst="ellipse">
            <a:avLst/>
          </a:prstGeom>
          <a:solidFill>
            <a:srgbClr val="008080">
              <a:alpha val="30000"/>
            </a:srgbClr>
          </a:solidFill>
          <a:ln w="63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278" name="Text Box 6"/>
          <p:cNvSpPr txBox="1">
            <a:spLocks noChangeArrowheads="1"/>
          </p:cNvSpPr>
          <p:nvPr/>
        </p:nvSpPr>
        <p:spPr bwMode="auto">
          <a:xfrm>
            <a:off x="3962400" y="1066800"/>
            <a:ext cx="5112059" cy="36933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>
                <a:solidFill>
                  <a:srgbClr val="008080"/>
                </a:solidFill>
              </a:rPr>
              <a:t>direct ref to button, id of element to be collapsed</a:t>
            </a:r>
            <a:endParaRPr lang="en-US" dirty="0">
              <a:solidFill>
                <a:srgbClr val="008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nodes to the tree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function </a:t>
            </a:r>
            <a:r>
              <a:rPr lang="en-US" sz="1800" dirty="0" err="1" smtClean="0">
                <a:latin typeface="Courier"/>
                <a:cs typeface="Courier"/>
              </a:rPr>
              <a:t>toggleVisibility(button</a:t>
            </a:r>
            <a:r>
              <a:rPr lang="en-US" sz="1800" dirty="0" smtClean="0">
                <a:latin typeface="Courier"/>
                <a:cs typeface="Courier"/>
              </a:rPr>
              <a:t>, </a:t>
            </a:r>
            <a:r>
              <a:rPr lang="en-US" sz="1800" dirty="0" err="1" smtClean="0">
                <a:latin typeface="Courier"/>
                <a:cs typeface="Courier"/>
              </a:rPr>
              <a:t>elementId</a:t>
            </a:r>
            <a:r>
              <a:rPr lang="en-US" sz="1800" dirty="0" smtClean="0">
                <a:latin typeface="Courier"/>
                <a:cs typeface="Courier"/>
              </a:rPr>
              <a:t>) { 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</a:t>
            </a:r>
            <a:r>
              <a:rPr lang="en-US" sz="1800" dirty="0" err="1" smtClean="0">
                <a:latin typeface="Courier"/>
                <a:cs typeface="Courier"/>
              </a:rPr>
              <a:t>var</a:t>
            </a:r>
            <a:r>
              <a:rPr lang="en-US" sz="1800" dirty="0" smtClean="0">
                <a:latin typeface="Courier"/>
                <a:cs typeface="Courier"/>
              </a:rPr>
              <a:t> element = </a:t>
            </a:r>
            <a:r>
              <a:rPr lang="en-US" sz="1800" dirty="0" err="1" smtClean="0">
                <a:latin typeface="Courier"/>
                <a:cs typeface="Courier"/>
              </a:rPr>
              <a:t>window.document.getElementById(elementId</a:t>
            </a:r>
            <a:r>
              <a:rPr lang="en-US" sz="1800" dirty="0" smtClean="0">
                <a:latin typeface="Courier"/>
                <a:cs typeface="Courier"/>
              </a:rPr>
              <a:t>);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if (element) {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  if (</a:t>
            </a:r>
            <a:r>
              <a:rPr lang="en-US" sz="1800" dirty="0" err="1" smtClean="0">
                <a:latin typeface="Courier"/>
                <a:cs typeface="Courier"/>
              </a:rPr>
              <a:t>element.style.display</a:t>
            </a:r>
            <a:r>
              <a:rPr lang="en-US" sz="1800" dirty="0" smtClean="0">
                <a:latin typeface="Courier"/>
                <a:cs typeface="Courier"/>
              </a:rPr>
              <a:t> == "none") {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    </a:t>
            </a:r>
            <a:r>
              <a:rPr lang="en-US" sz="1800" dirty="0" err="1" smtClean="0">
                <a:latin typeface="Courier"/>
                <a:cs typeface="Courier"/>
              </a:rPr>
              <a:t>element.style.display</a:t>
            </a:r>
            <a:r>
              <a:rPr lang="en-US" sz="1800" dirty="0" smtClean="0">
                <a:latin typeface="Courier"/>
                <a:cs typeface="Courier"/>
              </a:rPr>
              <a:t> = "block";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    button.childNodes[0].data = "Click to collapse";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  } else {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    </a:t>
            </a:r>
            <a:r>
              <a:rPr lang="en-US" sz="1800" dirty="0" err="1" smtClean="0">
                <a:latin typeface="Courier"/>
                <a:cs typeface="Courier"/>
              </a:rPr>
              <a:t>element.style.display</a:t>
            </a:r>
            <a:r>
              <a:rPr lang="en-US" sz="1800" dirty="0" smtClean="0">
                <a:latin typeface="Courier"/>
                <a:cs typeface="Courier"/>
              </a:rPr>
              <a:t> = "none";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    button.childNodes[0].data = "Click to expand";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  }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}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return;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}</a:t>
            </a:r>
          </a:p>
          <a:p>
            <a:pPr>
              <a:buNone/>
            </a:pPr>
            <a:endParaRPr lang="en-US" sz="1800" dirty="0">
              <a:latin typeface="Courier"/>
              <a:cs typeface="Courier"/>
            </a:endParaRP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395011-D0AA-E44C-85B0-7398532E731D}" type="slidenum">
              <a:rPr lang="en-US"/>
              <a:pPr/>
              <a:t>16</a:t>
            </a:fld>
            <a:endParaRPr lang="en-US"/>
          </a:p>
        </p:txBody>
      </p:sp>
      <p:sp>
        <p:nvSpPr>
          <p:cNvPr id="1846276" name="Oval 4"/>
          <p:cNvSpPr>
            <a:spLocks noChangeArrowheads="1"/>
          </p:cNvSpPr>
          <p:nvPr/>
        </p:nvSpPr>
        <p:spPr bwMode="auto">
          <a:xfrm>
            <a:off x="1219200" y="2895600"/>
            <a:ext cx="3581400" cy="457200"/>
          </a:xfrm>
          <a:prstGeom prst="ellipse">
            <a:avLst/>
          </a:prstGeom>
          <a:solidFill>
            <a:srgbClr val="008080">
              <a:alpha val="30000"/>
            </a:srgbClr>
          </a:solidFill>
          <a:ln w="63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277" name="Oval 5"/>
          <p:cNvSpPr>
            <a:spLocks noChangeArrowheads="1"/>
          </p:cNvSpPr>
          <p:nvPr/>
        </p:nvSpPr>
        <p:spPr bwMode="auto">
          <a:xfrm>
            <a:off x="1142999" y="3962400"/>
            <a:ext cx="3673231" cy="381000"/>
          </a:xfrm>
          <a:prstGeom prst="ellipse">
            <a:avLst/>
          </a:prstGeom>
          <a:solidFill>
            <a:srgbClr val="008080">
              <a:alpha val="30000"/>
            </a:srgbClr>
          </a:solidFill>
          <a:ln w="63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278" name="Text Box 6"/>
          <p:cNvSpPr txBox="1">
            <a:spLocks noChangeArrowheads="1"/>
          </p:cNvSpPr>
          <p:nvPr/>
        </p:nvSpPr>
        <p:spPr bwMode="auto">
          <a:xfrm>
            <a:off x="5013325" y="4814888"/>
            <a:ext cx="3635994" cy="36933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>
                <a:solidFill>
                  <a:srgbClr val="008080"/>
                </a:solidFill>
              </a:rPr>
              <a:t>Toggle display CSS style property</a:t>
            </a:r>
            <a:endParaRPr lang="en-US" dirty="0">
              <a:solidFill>
                <a:srgbClr val="008080"/>
              </a:solidFill>
            </a:endParaRPr>
          </a:p>
        </p:txBody>
      </p:sp>
      <p:sp>
        <p:nvSpPr>
          <p:cNvPr id="1846279" name="Line 7"/>
          <p:cNvSpPr>
            <a:spLocks noChangeShapeType="1"/>
          </p:cNvSpPr>
          <p:nvPr/>
        </p:nvSpPr>
        <p:spPr bwMode="auto">
          <a:xfrm flipH="1" flipV="1">
            <a:off x="4343400" y="4495800"/>
            <a:ext cx="533400" cy="381000"/>
          </a:xfrm>
          <a:prstGeom prst="line">
            <a:avLst/>
          </a:prstGeom>
          <a:noFill/>
          <a:ln w="6350">
            <a:solidFill>
              <a:srgbClr val="00808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280" name="Line 8"/>
          <p:cNvSpPr>
            <a:spLocks noChangeShapeType="1"/>
          </p:cNvSpPr>
          <p:nvPr/>
        </p:nvSpPr>
        <p:spPr bwMode="auto">
          <a:xfrm flipH="1" flipV="1">
            <a:off x="4419600" y="3429000"/>
            <a:ext cx="537308" cy="1371600"/>
          </a:xfrm>
          <a:prstGeom prst="line">
            <a:avLst/>
          </a:prstGeom>
          <a:noFill/>
          <a:ln w="6350">
            <a:solidFill>
              <a:srgbClr val="00808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nodes to the tree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function </a:t>
            </a:r>
            <a:r>
              <a:rPr lang="en-US" sz="1800" dirty="0" err="1" smtClean="0">
                <a:latin typeface="Courier"/>
                <a:cs typeface="Courier"/>
              </a:rPr>
              <a:t>toggleVisibility(button</a:t>
            </a:r>
            <a:r>
              <a:rPr lang="en-US" sz="1800" dirty="0" smtClean="0">
                <a:latin typeface="Courier"/>
                <a:cs typeface="Courier"/>
              </a:rPr>
              <a:t>, </a:t>
            </a:r>
            <a:r>
              <a:rPr lang="en-US" sz="1800" dirty="0" err="1" smtClean="0">
                <a:latin typeface="Courier"/>
                <a:cs typeface="Courier"/>
              </a:rPr>
              <a:t>elementId</a:t>
            </a:r>
            <a:r>
              <a:rPr lang="en-US" sz="1800" dirty="0" smtClean="0">
                <a:latin typeface="Courier"/>
                <a:cs typeface="Courier"/>
              </a:rPr>
              <a:t>) { 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</a:t>
            </a:r>
            <a:r>
              <a:rPr lang="en-US" sz="1800" dirty="0" err="1" smtClean="0">
                <a:latin typeface="Courier"/>
                <a:cs typeface="Courier"/>
              </a:rPr>
              <a:t>var</a:t>
            </a:r>
            <a:r>
              <a:rPr lang="en-US" sz="1800" dirty="0" smtClean="0">
                <a:latin typeface="Courier"/>
                <a:cs typeface="Courier"/>
              </a:rPr>
              <a:t> element = </a:t>
            </a:r>
            <a:r>
              <a:rPr lang="en-US" sz="1800" dirty="0" err="1" smtClean="0">
                <a:latin typeface="Courier"/>
                <a:cs typeface="Courier"/>
              </a:rPr>
              <a:t>window.document.getElementById(elementId</a:t>
            </a:r>
            <a:r>
              <a:rPr lang="en-US" sz="1800" dirty="0" smtClean="0">
                <a:latin typeface="Courier"/>
                <a:cs typeface="Courier"/>
              </a:rPr>
              <a:t>);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if (element) {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  if (</a:t>
            </a:r>
            <a:r>
              <a:rPr lang="en-US" sz="1800" dirty="0" err="1" smtClean="0">
                <a:latin typeface="Courier"/>
                <a:cs typeface="Courier"/>
              </a:rPr>
              <a:t>element.style.display</a:t>
            </a:r>
            <a:r>
              <a:rPr lang="en-US" sz="1800" dirty="0" smtClean="0">
                <a:latin typeface="Courier"/>
                <a:cs typeface="Courier"/>
              </a:rPr>
              <a:t> == "none") {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    </a:t>
            </a:r>
            <a:r>
              <a:rPr lang="en-US" sz="1800" dirty="0" err="1" smtClean="0">
                <a:latin typeface="Courier"/>
                <a:cs typeface="Courier"/>
              </a:rPr>
              <a:t>element.style.display</a:t>
            </a:r>
            <a:r>
              <a:rPr lang="en-US" sz="1800" dirty="0" smtClean="0">
                <a:latin typeface="Courier"/>
                <a:cs typeface="Courier"/>
              </a:rPr>
              <a:t> = "block";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    button.childNodes[0].data = "Click to collapse";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  } else {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    </a:t>
            </a:r>
            <a:r>
              <a:rPr lang="en-US" sz="1800" dirty="0" err="1" smtClean="0">
                <a:latin typeface="Courier"/>
                <a:cs typeface="Courier"/>
              </a:rPr>
              <a:t>element.style.display</a:t>
            </a:r>
            <a:r>
              <a:rPr lang="en-US" sz="1800" dirty="0" smtClean="0">
                <a:latin typeface="Courier"/>
                <a:cs typeface="Courier"/>
              </a:rPr>
              <a:t> = "none";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    button.childNodes[0].data = "Click to expand";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  }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}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return;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}</a:t>
            </a:r>
          </a:p>
          <a:p>
            <a:pPr>
              <a:buNone/>
            </a:pPr>
            <a:endParaRPr lang="en-US" sz="1800" dirty="0">
              <a:latin typeface="Courier"/>
              <a:cs typeface="Courier"/>
            </a:endParaRP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395011-D0AA-E44C-85B0-7398532E731D}" type="slidenum">
              <a:rPr lang="en-US"/>
              <a:pPr/>
              <a:t>17</a:t>
            </a:fld>
            <a:endParaRPr lang="en-US"/>
          </a:p>
        </p:txBody>
      </p:sp>
      <p:sp>
        <p:nvSpPr>
          <p:cNvPr id="1846276" name="Oval 4"/>
          <p:cNvSpPr>
            <a:spLocks noChangeArrowheads="1"/>
          </p:cNvSpPr>
          <p:nvPr/>
        </p:nvSpPr>
        <p:spPr bwMode="auto">
          <a:xfrm>
            <a:off x="1295400" y="3276600"/>
            <a:ext cx="3581400" cy="457200"/>
          </a:xfrm>
          <a:prstGeom prst="ellipse">
            <a:avLst/>
          </a:prstGeom>
          <a:solidFill>
            <a:srgbClr val="008080">
              <a:alpha val="30000"/>
            </a:srgbClr>
          </a:solidFill>
          <a:ln w="63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277" name="Oval 5"/>
          <p:cNvSpPr>
            <a:spLocks noChangeArrowheads="1"/>
          </p:cNvSpPr>
          <p:nvPr/>
        </p:nvSpPr>
        <p:spPr bwMode="auto">
          <a:xfrm>
            <a:off x="1142999" y="4267200"/>
            <a:ext cx="3673231" cy="381000"/>
          </a:xfrm>
          <a:prstGeom prst="ellipse">
            <a:avLst/>
          </a:prstGeom>
          <a:solidFill>
            <a:srgbClr val="008080">
              <a:alpha val="30000"/>
            </a:srgbClr>
          </a:solidFill>
          <a:ln w="63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278" name="Text Box 6"/>
          <p:cNvSpPr txBox="1">
            <a:spLocks noChangeArrowheads="1"/>
          </p:cNvSpPr>
          <p:nvPr/>
        </p:nvSpPr>
        <p:spPr bwMode="auto">
          <a:xfrm>
            <a:off x="5013325" y="4814888"/>
            <a:ext cx="1657350" cy="36671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olidFill>
                  <a:srgbClr val="008080"/>
                </a:solidFill>
              </a:rPr>
              <a:t>Modifying text.</a:t>
            </a:r>
          </a:p>
        </p:txBody>
      </p:sp>
      <p:sp>
        <p:nvSpPr>
          <p:cNvPr id="1846279" name="Line 7"/>
          <p:cNvSpPr>
            <a:spLocks noChangeShapeType="1"/>
          </p:cNvSpPr>
          <p:nvPr/>
        </p:nvSpPr>
        <p:spPr bwMode="auto">
          <a:xfrm flipH="1" flipV="1">
            <a:off x="3974123" y="4800600"/>
            <a:ext cx="826477" cy="304800"/>
          </a:xfrm>
          <a:prstGeom prst="line">
            <a:avLst/>
          </a:prstGeom>
          <a:noFill/>
          <a:ln w="6350">
            <a:solidFill>
              <a:srgbClr val="00808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280" name="Line 8"/>
          <p:cNvSpPr>
            <a:spLocks noChangeShapeType="1"/>
          </p:cNvSpPr>
          <p:nvPr/>
        </p:nvSpPr>
        <p:spPr bwMode="auto">
          <a:xfrm flipH="1" flipV="1">
            <a:off x="4038600" y="3733800"/>
            <a:ext cx="918308" cy="1066800"/>
          </a:xfrm>
          <a:prstGeom prst="line">
            <a:avLst/>
          </a:prstGeom>
          <a:noFill/>
          <a:ln w="6350">
            <a:solidFill>
              <a:srgbClr val="00808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A207EB-5967-F944-95BD-6D0C7DEF224B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1868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Recap</a:t>
            </a:r>
          </a:p>
        </p:txBody>
      </p:sp>
      <p:sp>
        <p:nvSpPr>
          <p:cNvPr id="1868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GB" sz="2000" dirty="0" smtClean="0"/>
              <a:t>We’ve used </a:t>
            </a:r>
            <a:r>
              <a:rPr lang="en-GB" sz="2000" dirty="0"/>
              <a:t>the DOM </a:t>
            </a:r>
            <a:r>
              <a:rPr lang="en-GB" sz="2000" dirty="0" err="1"/>
              <a:t>api</a:t>
            </a:r>
            <a:r>
              <a:rPr lang="en-GB" sz="2000" dirty="0"/>
              <a:t> to:</a:t>
            </a:r>
          </a:p>
          <a:p>
            <a:pPr>
              <a:lnSpc>
                <a:spcPct val="80000"/>
              </a:lnSpc>
            </a:pPr>
            <a:r>
              <a:rPr lang="en-GB" sz="2000" dirty="0"/>
              <a:t>create new element nodes and text nodes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GB" sz="1800" b="1" dirty="0" err="1">
                <a:latin typeface="Courier"/>
                <a:cs typeface="Courier"/>
              </a:rPr>
              <a:t>var</a:t>
            </a:r>
            <a:r>
              <a:rPr lang="en-GB" sz="1800" b="1" dirty="0">
                <a:latin typeface="Courier"/>
                <a:cs typeface="Courier"/>
              </a:rPr>
              <a:t> </a:t>
            </a:r>
            <a:r>
              <a:rPr lang="en-GB" sz="1800" b="1" dirty="0" err="1">
                <a:latin typeface="Courier"/>
                <a:cs typeface="Courier"/>
              </a:rPr>
              <a:t>e</a:t>
            </a:r>
            <a:r>
              <a:rPr lang="en-GB" sz="1800" b="1" dirty="0">
                <a:latin typeface="Courier"/>
                <a:cs typeface="Courier"/>
              </a:rPr>
              <a:t> = </a:t>
            </a:r>
            <a:r>
              <a:rPr lang="en-GB" sz="1800" b="1" dirty="0" err="1">
                <a:latin typeface="Courier"/>
                <a:cs typeface="Courier"/>
              </a:rPr>
              <a:t>document.createElement(“tag</a:t>
            </a:r>
            <a:r>
              <a:rPr lang="en-GB" sz="1800" b="1" dirty="0">
                <a:latin typeface="Courier"/>
                <a:cs typeface="Courier"/>
              </a:rPr>
              <a:t> name”);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GB" sz="1800" b="1" dirty="0" err="1">
                <a:latin typeface="Courier"/>
                <a:cs typeface="Courier"/>
              </a:rPr>
              <a:t>var</a:t>
            </a:r>
            <a:r>
              <a:rPr lang="en-GB" sz="1800" b="1" dirty="0">
                <a:latin typeface="Courier"/>
                <a:cs typeface="Courier"/>
              </a:rPr>
              <a:t> </a:t>
            </a:r>
            <a:r>
              <a:rPr lang="en-GB" sz="1800" b="1" dirty="0" err="1">
                <a:latin typeface="Courier"/>
                <a:cs typeface="Courier"/>
              </a:rPr>
              <a:t>t</a:t>
            </a:r>
            <a:r>
              <a:rPr lang="en-GB" sz="1800" b="1" dirty="0">
                <a:latin typeface="Courier"/>
                <a:cs typeface="Courier"/>
              </a:rPr>
              <a:t> = </a:t>
            </a:r>
            <a:r>
              <a:rPr lang="en-GB" sz="1800" b="1" dirty="0" err="1">
                <a:latin typeface="Courier"/>
                <a:cs typeface="Courier"/>
              </a:rPr>
              <a:t>document.createTextNode(“some</a:t>
            </a:r>
            <a:r>
              <a:rPr lang="en-GB" sz="1800" b="1" dirty="0">
                <a:latin typeface="Courier"/>
                <a:cs typeface="Courier"/>
              </a:rPr>
              <a:t> text”);</a:t>
            </a:r>
          </a:p>
          <a:p>
            <a:pPr>
              <a:lnSpc>
                <a:spcPct val="80000"/>
              </a:lnSpc>
            </a:pPr>
            <a:r>
              <a:rPr lang="en-GB" sz="2000" dirty="0"/>
              <a:t>Add them to the tree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GB" sz="1800" b="1" dirty="0" err="1">
                <a:latin typeface="Courier"/>
                <a:cs typeface="Courier"/>
              </a:rPr>
              <a:t>var</a:t>
            </a:r>
            <a:r>
              <a:rPr lang="en-GB" sz="1800" b="1" dirty="0">
                <a:latin typeface="Courier"/>
                <a:cs typeface="Courier"/>
              </a:rPr>
              <a:t> </a:t>
            </a:r>
            <a:r>
              <a:rPr lang="en-GB" sz="1800" b="1" dirty="0" err="1">
                <a:latin typeface="Courier"/>
                <a:cs typeface="Courier"/>
              </a:rPr>
              <a:t>p</a:t>
            </a:r>
            <a:r>
              <a:rPr lang="en-GB" sz="1800" b="1" dirty="0">
                <a:latin typeface="Courier"/>
                <a:cs typeface="Courier"/>
              </a:rPr>
              <a:t> = document.getElementById(“myid1”);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GB" sz="1800" b="1" dirty="0" err="1">
                <a:latin typeface="Courier"/>
                <a:cs typeface="Courier"/>
              </a:rPr>
              <a:t>p.appendChild(e</a:t>
            </a:r>
            <a:r>
              <a:rPr lang="en-GB" sz="1800" b="1" dirty="0">
                <a:latin typeface="Courier"/>
                <a:cs typeface="Courier"/>
              </a:rPr>
              <a:t>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GB" sz="1800" b="1" dirty="0" err="1">
                <a:latin typeface="Courier"/>
                <a:cs typeface="Courier"/>
              </a:rPr>
              <a:t>p.insertBefore(e,childNode</a:t>
            </a:r>
            <a:r>
              <a:rPr lang="en-GB" sz="1800" b="1" dirty="0">
                <a:latin typeface="Courier"/>
                <a:cs typeface="Courier"/>
              </a:rPr>
              <a:t>);</a:t>
            </a:r>
          </a:p>
          <a:p>
            <a:pPr>
              <a:lnSpc>
                <a:spcPct val="80000"/>
              </a:lnSpc>
            </a:pPr>
            <a:r>
              <a:rPr lang="en-GB" sz="2000" dirty="0"/>
              <a:t>Modify content</a:t>
            </a:r>
            <a:endParaRPr lang="en-GB" sz="2000" b="1" dirty="0">
              <a:latin typeface="Lucida Sans Typewriter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Courier"/>
                <a:cs typeface="Courier"/>
              </a:rPr>
              <a:t>p.childNodes[0</a:t>
            </a:r>
            <a:r>
              <a:rPr lang="en-GB" sz="1800" b="1" dirty="0" smtClean="0">
                <a:latin typeface="Courier"/>
                <a:cs typeface="Courier"/>
              </a:rPr>
              <a:t>].data </a:t>
            </a:r>
            <a:r>
              <a:rPr lang="en-GB" sz="1800" b="1" dirty="0">
                <a:latin typeface="Courier"/>
                <a:cs typeface="Courier"/>
              </a:rPr>
              <a:t>= “Some text”</a:t>
            </a:r>
          </a:p>
          <a:p>
            <a:pPr>
              <a:lnSpc>
                <a:spcPct val="80000"/>
              </a:lnSpc>
            </a:pPr>
            <a:r>
              <a:rPr lang="en-GB" sz="2000" dirty="0"/>
              <a:t>Modify attributes</a:t>
            </a:r>
            <a:endParaRPr lang="en-GB" sz="2000" dirty="0" smtClean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GB" sz="1800" b="1" dirty="0" err="1" smtClean="0">
                <a:latin typeface="Courier"/>
                <a:cs typeface="Courier"/>
              </a:rPr>
              <a:t>e.setAttribute(“name</a:t>
            </a:r>
            <a:r>
              <a:rPr lang="en-GB" sz="1800" b="1" dirty="0" smtClean="0">
                <a:latin typeface="Courier"/>
                <a:cs typeface="Courier"/>
              </a:rPr>
              <a:t>”, “value”);</a:t>
            </a:r>
          </a:p>
          <a:p>
            <a:pPr>
              <a:lnSpc>
                <a:spcPct val="80000"/>
              </a:lnSpc>
            </a:pPr>
            <a:r>
              <a:rPr lang="en-GB" sz="2000" dirty="0" smtClean="0">
                <a:cs typeface="Courier"/>
              </a:rPr>
              <a:t>Not shown:</a:t>
            </a:r>
          </a:p>
          <a:p>
            <a:pPr lvl="1">
              <a:lnSpc>
                <a:spcPct val="80000"/>
              </a:lnSpc>
              <a:buNone/>
            </a:pPr>
            <a:r>
              <a:rPr lang="en-GB" sz="1800" b="1" dirty="0" err="1">
                <a:latin typeface="Courier"/>
                <a:cs typeface="Courier"/>
              </a:rPr>
              <a:t>p</a:t>
            </a:r>
            <a:r>
              <a:rPr lang="en-GB" sz="1800" b="1" dirty="0" err="1" smtClean="0">
                <a:latin typeface="Courier"/>
                <a:cs typeface="Courier"/>
              </a:rPr>
              <a:t>.removeChild(e</a:t>
            </a:r>
            <a:r>
              <a:rPr lang="en-GB" sz="1800" b="1" dirty="0" smtClean="0">
                <a:latin typeface="Courier"/>
                <a:cs typeface="Courier"/>
              </a:rPr>
              <a:t>);</a:t>
            </a:r>
          </a:p>
          <a:p>
            <a:pPr lvl="1">
              <a:lnSpc>
                <a:spcPct val="80000"/>
              </a:lnSpc>
              <a:buNone/>
            </a:pPr>
            <a:r>
              <a:rPr lang="en-GB" sz="1800" b="1" dirty="0" err="1" smtClean="0">
                <a:latin typeface="Courier"/>
                <a:cs typeface="Courier"/>
              </a:rPr>
              <a:t>p.replaceChild(e,t</a:t>
            </a:r>
            <a:r>
              <a:rPr lang="en-GB" sz="1800" b="1" dirty="0" smtClean="0">
                <a:latin typeface="Courier"/>
                <a:cs typeface="Courier"/>
              </a:rPr>
              <a:t>); </a:t>
            </a:r>
            <a:r>
              <a:rPr lang="en-GB" sz="2000" b="1" dirty="0" smtClean="0">
                <a:latin typeface="Courier"/>
                <a:cs typeface="Courier"/>
              </a:rPr>
              <a:t>	</a:t>
            </a:r>
            <a:r>
              <a:rPr lang="en-GB" sz="1800" b="1" dirty="0" smtClean="0">
                <a:latin typeface="Courier"/>
                <a:cs typeface="Courier"/>
              </a:rPr>
              <a:t>		</a:t>
            </a:r>
            <a:br>
              <a:rPr lang="en-GB" sz="1800" b="1" dirty="0" smtClean="0">
                <a:latin typeface="Courier"/>
                <a:cs typeface="Courier"/>
              </a:rPr>
            </a:br>
            <a:endParaRPr lang="en-GB" sz="1800" b="1" dirty="0" smtClean="0">
              <a:latin typeface="Courier"/>
              <a:cs typeface="Courier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dirty="0"/>
              <a:t>This is how you can change </a:t>
            </a:r>
            <a:r>
              <a:rPr lang="en-GB" sz="2000" b="1" dirty="0"/>
              <a:t>anything </a:t>
            </a:r>
            <a:r>
              <a:rPr lang="en-GB" sz="2000" dirty="0"/>
              <a:t>you like on the page</a:t>
            </a:r>
            <a:r>
              <a:rPr lang="en-GB" sz="2000" dirty="0" smtClean="0"/>
              <a:t>!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A207EB-5967-F944-95BD-6D0C7DEF224B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1868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DOM versus SAX</a:t>
            </a:r>
            <a:endParaRPr lang="en-GB" dirty="0"/>
          </a:p>
        </p:txBody>
      </p:sp>
      <p:sp>
        <p:nvSpPr>
          <p:cNvPr id="1868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400" dirty="0" smtClean="0"/>
              <a:t>DOM allows operation on the complete tree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/>
              <a:t>but requires loading of the complete tree first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/>
              <a:t>well suited for manipulating document already loaded in browser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/>
              <a:t>not suited for really large documents that would not have to be loaded otherwise (memory consumption)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/>
              <a:t>not suited for streaming content</a:t>
            </a:r>
          </a:p>
          <a:p>
            <a:pPr>
              <a:lnSpc>
                <a:spcPct val="80000"/>
              </a:lnSpc>
            </a:pPr>
            <a:r>
              <a:rPr lang="en-GB" sz="2400" dirty="0" smtClean="0"/>
              <a:t>Popular alternative API is SAX</a:t>
            </a:r>
          </a:p>
          <a:p>
            <a:pPr lvl="1">
              <a:lnSpc>
                <a:spcPct val="80000"/>
              </a:lnSpc>
            </a:pPr>
            <a:r>
              <a:rPr lang="en-GB" sz="1800" b="1" dirty="0" smtClean="0"/>
              <a:t>S</a:t>
            </a:r>
            <a:r>
              <a:rPr lang="en-GB" sz="1800" dirty="0" smtClean="0"/>
              <a:t>imple </a:t>
            </a:r>
            <a:r>
              <a:rPr lang="en-GB" sz="1800" b="1" dirty="0" smtClean="0"/>
              <a:t>A</a:t>
            </a:r>
            <a:r>
              <a:rPr lang="en-GB" sz="1800" dirty="0" smtClean="0"/>
              <a:t>PI for </a:t>
            </a:r>
            <a:r>
              <a:rPr lang="en-GB" sz="1800" b="1" dirty="0" smtClean="0"/>
              <a:t>X</a:t>
            </a:r>
            <a:r>
              <a:rPr lang="en-GB" sz="1800" dirty="0" smtClean="0"/>
              <a:t>ML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/>
              <a:t>Pros and cons: see lab question 10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880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751AC4-6594-F549-8F1E-80C3A11F140A}" type="slidenum">
              <a:rPr lang="en-US"/>
              <a:pPr/>
              <a:t>2</a:t>
            </a:fld>
            <a:endParaRPr lang="en-US"/>
          </a:p>
        </p:txBody>
      </p:sp>
      <p:sp>
        <p:nvSpPr>
          <p:cNvPr id="8192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Today’s agenda</a:t>
            </a:r>
          </a:p>
        </p:txBody>
      </p:sp>
      <p:sp>
        <p:nvSpPr>
          <p:cNvPr id="81920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Done: HTML, CSS, XML, JavaScript</a:t>
            </a:r>
          </a:p>
          <a:p>
            <a:r>
              <a:rPr lang="en-GB" dirty="0"/>
              <a:t>K</a:t>
            </a:r>
            <a:r>
              <a:rPr lang="en-GB" dirty="0" smtClean="0"/>
              <a:t>ey remaining technologies for building Web applications:</a:t>
            </a:r>
          </a:p>
          <a:p>
            <a:pPr lvl="1"/>
            <a:r>
              <a:rPr lang="en-GB" dirty="0" smtClean="0"/>
              <a:t>DOM</a:t>
            </a:r>
            <a:endParaRPr lang="en-GB" dirty="0"/>
          </a:p>
          <a:p>
            <a:pPr lvl="2"/>
            <a:r>
              <a:rPr lang="en-GB" b="1" dirty="0"/>
              <a:t>D</a:t>
            </a:r>
            <a:r>
              <a:rPr lang="en-GB" dirty="0"/>
              <a:t>ocument </a:t>
            </a:r>
            <a:r>
              <a:rPr lang="en-GB" b="1" dirty="0"/>
              <a:t>O</a:t>
            </a:r>
            <a:r>
              <a:rPr lang="en-GB" dirty="0"/>
              <a:t>bject </a:t>
            </a:r>
            <a:r>
              <a:rPr lang="en-GB" b="1" dirty="0"/>
              <a:t>M</a:t>
            </a:r>
            <a:r>
              <a:rPr lang="en-GB" dirty="0"/>
              <a:t>odel</a:t>
            </a:r>
          </a:p>
          <a:p>
            <a:pPr lvl="1"/>
            <a:r>
              <a:rPr lang="en-GB" dirty="0" smtClean="0"/>
              <a:t>Events</a:t>
            </a:r>
            <a:endParaRPr lang="en-GB" dirty="0"/>
          </a:p>
          <a:p>
            <a:pPr lvl="2"/>
            <a:r>
              <a:rPr lang="en-GB" dirty="0"/>
              <a:t>Event-driven programming</a:t>
            </a:r>
            <a:endParaRPr lang="en-GB" b="1" dirty="0"/>
          </a:p>
          <a:p>
            <a:pPr lvl="1"/>
            <a:r>
              <a:rPr lang="en-GB" dirty="0"/>
              <a:t>AJAX</a:t>
            </a:r>
          </a:p>
          <a:p>
            <a:pPr lvl="2"/>
            <a:r>
              <a:rPr lang="en-GB" b="1" dirty="0"/>
              <a:t>A</a:t>
            </a:r>
            <a:r>
              <a:rPr lang="en-GB" dirty="0"/>
              <a:t>synchronous </a:t>
            </a:r>
            <a:r>
              <a:rPr lang="en-GB" b="1" dirty="0"/>
              <a:t>J</a:t>
            </a:r>
            <a:r>
              <a:rPr lang="en-GB" dirty="0"/>
              <a:t>avaScript </a:t>
            </a:r>
            <a:r>
              <a:rPr lang="en-GB" b="1" dirty="0"/>
              <a:t>a</a:t>
            </a:r>
            <a:r>
              <a:rPr lang="en-GB" dirty="0"/>
              <a:t>nd </a:t>
            </a:r>
            <a:r>
              <a:rPr lang="en-GB" b="1" dirty="0"/>
              <a:t>X</a:t>
            </a:r>
            <a:r>
              <a:rPr lang="en-GB" dirty="0"/>
              <a:t>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6818AA84-9000-EC46-A8AE-46024F82427B}" type="slidenum">
              <a:rPr lang="en-US"/>
              <a:pPr/>
              <a:t>20</a:t>
            </a:fld>
            <a:endParaRPr lang="en-US"/>
          </a:p>
        </p:txBody>
      </p:sp>
      <p:sp>
        <p:nvSpPr>
          <p:cNvPr id="18094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Event-driven programming</a:t>
            </a:r>
            <a:br>
              <a:rPr lang="en-GB"/>
            </a:br>
            <a:endParaRPr lang="en-GB"/>
          </a:p>
        </p:txBody>
      </p:sp>
      <p:sp>
        <p:nvSpPr>
          <p:cNvPr id="18094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Events &amp; event handling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6ACECF-A934-4749-A86A-536D46FF2235}" type="slidenum">
              <a:rPr lang="en-US"/>
              <a:pPr/>
              <a:t>21</a:t>
            </a:fld>
            <a:endParaRPr lang="en-US"/>
          </a:p>
        </p:txBody>
      </p:sp>
      <p:sp>
        <p:nvSpPr>
          <p:cNvPr id="1870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Events</a:t>
            </a:r>
          </a:p>
        </p:txBody>
      </p:sp>
      <p:sp>
        <p:nvSpPr>
          <p:cNvPr id="187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DOM allows you to modify the document… </a:t>
            </a:r>
            <a:br>
              <a:rPr lang="en-GB" dirty="0" smtClean="0"/>
            </a:br>
            <a:r>
              <a:rPr lang="en-GB" dirty="0" smtClean="0"/>
              <a:t>But </a:t>
            </a:r>
            <a:r>
              <a:rPr lang="en-GB" b="1" dirty="0"/>
              <a:t>when</a:t>
            </a:r>
            <a:r>
              <a:rPr lang="en-GB" dirty="0"/>
              <a:t> should this all happen?</a:t>
            </a:r>
          </a:p>
          <a:p>
            <a:pPr lvl="1"/>
            <a:r>
              <a:rPr lang="en-GB" b="1" dirty="0"/>
              <a:t>when </a:t>
            </a:r>
            <a:r>
              <a:rPr lang="en-GB" dirty="0"/>
              <a:t>should the button be added to the </a:t>
            </a:r>
            <a:r>
              <a:rPr lang="en-GB" dirty="0" smtClean="0"/>
              <a:t>tree?</a:t>
            </a:r>
          </a:p>
          <a:p>
            <a:pPr lvl="1"/>
            <a:r>
              <a:rPr lang="en-GB" b="1" dirty="0" smtClean="0"/>
              <a:t>when </a:t>
            </a:r>
            <a:r>
              <a:rPr lang="en-GB" dirty="0"/>
              <a:t>should the visibility toggle </a:t>
            </a:r>
            <a:r>
              <a:rPr lang="en-GB" dirty="0" smtClean="0"/>
              <a:t>happen?</a:t>
            </a:r>
            <a:endParaRPr lang="en-GB" b="1" dirty="0" smtClean="0">
              <a:latin typeface="Lucida Sans Typewriter" charset="0"/>
            </a:endParaRP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882A2C-5CC5-8344-930D-D02C3B0B3A4A}" type="slidenum">
              <a:rPr lang="en-US"/>
              <a:pPr/>
              <a:t>22</a:t>
            </a:fld>
            <a:endParaRPr lang="en-US"/>
          </a:p>
        </p:txBody>
      </p:sp>
      <p:sp>
        <p:nvSpPr>
          <p:cNvPr id="182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Events: </a:t>
            </a:r>
            <a:r>
              <a:rPr lang="en-GB" dirty="0" err="1" smtClean="0"/>
              <a:t>onload</a:t>
            </a:r>
            <a:r>
              <a:rPr lang="en-GB" dirty="0" smtClean="0"/>
              <a:t> &amp; </a:t>
            </a:r>
            <a:r>
              <a:rPr lang="en-GB" dirty="0" err="1" smtClean="0"/>
              <a:t>onclick</a:t>
            </a:r>
            <a:endParaRPr lang="en-US" dirty="0"/>
          </a:p>
        </p:txBody>
      </p:sp>
      <p:sp>
        <p:nvSpPr>
          <p:cNvPr id="1829891" name="Rectangle 3"/>
          <p:cNvSpPr>
            <a:spLocks noChangeArrowheads="1"/>
          </p:cNvSpPr>
          <p:nvPr/>
        </p:nvSpPr>
        <p:spPr bwMode="auto">
          <a:xfrm>
            <a:off x="228600" y="1676400"/>
            <a:ext cx="6629400" cy="4247317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 &lt;body </a:t>
            </a:r>
            <a:r>
              <a:rPr lang="en-US" dirty="0" err="1"/>
              <a:t>onload</a:t>
            </a:r>
            <a:r>
              <a:rPr lang="en-US" dirty="0"/>
              <a:t>="makeCollapsible('collapse1');"&gt;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&lt;div&gt;</a:t>
            </a:r>
          </a:p>
          <a:p>
            <a:pPr algn="l"/>
            <a:r>
              <a:rPr lang="en-US" dirty="0" smtClean="0"/>
              <a:t>    &lt;button </a:t>
            </a:r>
            <a:r>
              <a:rPr lang="en-US" dirty="0" err="1" smtClean="0"/>
              <a:t>onclick</a:t>
            </a:r>
            <a:r>
              <a:rPr lang="en-US" dirty="0" smtClean="0"/>
              <a:t>="toggleVisibility(this,'collapse1');”</a:t>
            </a:r>
            <a:br>
              <a:rPr lang="en-US" dirty="0" smtClean="0"/>
            </a:br>
            <a:r>
              <a:rPr lang="en-US" dirty="0" smtClean="0"/>
              <a:t>      type=“button”&gt;Click to collapse&lt;/button&gt;</a:t>
            </a:r>
            <a:br>
              <a:rPr lang="en-US" dirty="0" smtClean="0"/>
            </a:br>
            <a:r>
              <a:rPr lang="en-US" dirty="0" smtClean="0"/>
              <a:t>  &lt;/div&gt;</a:t>
            </a:r>
          </a:p>
          <a:p>
            <a:pPr algn="l"/>
            <a:r>
              <a:rPr lang="en-US" dirty="0"/>
              <a:t>    &lt;</a:t>
            </a:r>
            <a:r>
              <a:rPr lang="en-US" dirty="0" err="1"/>
              <a:t>ol</a:t>
            </a:r>
            <a:r>
              <a:rPr lang="en-US" dirty="0"/>
              <a:t> id="collapse1"&gt;</a:t>
            </a:r>
          </a:p>
          <a:p>
            <a:pPr algn="l"/>
            <a:r>
              <a:rPr lang="en-US" dirty="0"/>
              <a:t>      &lt;</a:t>
            </a:r>
            <a:r>
              <a:rPr lang="en-US" dirty="0" err="1"/>
              <a:t>li</a:t>
            </a:r>
            <a:r>
              <a:rPr lang="en-US" dirty="0"/>
              <a:t>&gt;First element of ordered list.&lt;/</a:t>
            </a:r>
            <a:r>
              <a:rPr lang="en-US" dirty="0" err="1"/>
              <a:t>li</a:t>
            </a:r>
            <a:r>
              <a:rPr lang="en-US" dirty="0"/>
              <a:t>&gt;</a:t>
            </a:r>
          </a:p>
          <a:p>
            <a:pPr algn="l"/>
            <a:r>
              <a:rPr lang="en-US" dirty="0"/>
              <a:t>      &lt;</a:t>
            </a:r>
            <a:r>
              <a:rPr lang="en-US" dirty="0" err="1"/>
              <a:t>li</a:t>
            </a:r>
            <a:r>
              <a:rPr lang="en-US" dirty="0"/>
              <a:t>&gt;Second element.&lt;/</a:t>
            </a:r>
            <a:r>
              <a:rPr lang="en-US" dirty="0" err="1"/>
              <a:t>li</a:t>
            </a:r>
            <a:r>
              <a:rPr lang="en-US" dirty="0"/>
              <a:t>&gt;</a:t>
            </a:r>
          </a:p>
          <a:p>
            <a:pPr algn="l"/>
            <a:r>
              <a:rPr lang="en-US" dirty="0"/>
              <a:t>      &lt;</a:t>
            </a:r>
            <a:r>
              <a:rPr lang="en-US" dirty="0" err="1"/>
              <a:t>li</a:t>
            </a:r>
            <a:r>
              <a:rPr lang="en-US" dirty="0"/>
              <a:t>&gt;Third element.&lt;/</a:t>
            </a:r>
            <a:r>
              <a:rPr lang="en-US" dirty="0" err="1"/>
              <a:t>li</a:t>
            </a:r>
            <a:r>
              <a:rPr lang="en-US" dirty="0"/>
              <a:t>&gt;</a:t>
            </a:r>
          </a:p>
          <a:p>
            <a:pPr algn="l"/>
            <a:r>
              <a:rPr lang="en-US" dirty="0"/>
              <a:t>    &lt;/</a:t>
            </a:r>
            <a:r>
              <a:rPr lang="en-US" dirty="0" err="1"/>
              <a:t>ol</a:t>
            </a:r>
            <a:r>
              <a:rPr lang="en-US" dirty="0"/>
              <a:t>&gt;</a:t>
            </a:r>
          </a:p>
          <a:p>
            <a:pPr algn="l"/>
            <a:r>
              <a:rPr lang="en-US" dirty="0"/>
              <a:t>    &lt;</a:t>
            </a:r>
            <a:r>
              <a:rPr lang="en-US" dirty="0" err="1"/>
              <a:t>p</a:t>
            </a:r>
            <a:r>
              <a:rPr lang="en-US" dirty="0"/>
              <a:t>&gt;</a:t>
            </a:r>
          </a:p>
          <a:p>
            <a:pPr algn="l"/>
            <a:r>
              <a:rPr lang="en-US" dirty="0"/>
              <a:t>      Paragraph following the list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(</a:t>
            </a:r>
            <a:r>
              <a:rPr lang="en-US" dirty="0"/>
              <a:t>does not collapse).</a:t>
            </a:r>
          </a:p>
          <a:p>
            <a:pPr algn="l"/>
            <a:r>
              <a:rPr lang="en-US" dirty="0"/>
              <a:t>    &lt;/</a:t>
            </a:r>
            <a:r>
              <a:rPr lang="en-US" dirty="0" err="1"/>
              <a:t>p</a:t>
            </a:r>
            <a:r>
              <a:rPr lang="en-US" dirty="0"/>
              <a:t>&gt;</a:t>
            </a:r>
          </a:p>
          <a:p>
            <a:pPr algn="l"/>
            <a:r>
              <a:rPr lang="en-US" dirty="0"/>
              <a:t>  &lt;/body&gt;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1829894" name="AutoShape 6"/>
          <p:cNvSpPr>
            <a:spLocks noChangeArrowheads="1"/>
          </p:cNvSpPr>
          <p:nvPr/>
        </p:nvSpPr>
        <p:spPr bwMode="auto">
          <a:xfrm>
            <a:off x="1371600" y="2286000"/>
            <a:ext cx="762000" cy="304800"/>
          </a:xfrm>
          <a:prstGeom prst="roundRect">
            <a:avLst>
              <a:gd name="adj" fmla="val 16667"/>
            </a:avLst>
          </a:prstGeom>
          <a:solidFill>
            <a:schemeClr val="accent2">
              <a:alpha val="13000"/>
            </a:schemeClr>
          </a:solidFill>
          <a:ln w="63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9" name="Picture 8" descr="Picture 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886200"/>
            <a:ext cx="4698413" cy="3238095"/>
          </a:xfrm>
          <a:prstGeom prst="rect">
            <a:avLst/>
          </a:prstGeom>
        </p:spPr>
      </p:pic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1066800" y="1752600"/>
            <a:ext cx="762000" cy="304800"/>
          </a:xfrm>
          <a:prstGeom prst="roundRect">
            <a:avLst>
              <a:gd name="adj" fmla="val 16667"/>
            </a:avLst>
          </a:prstGeom>
          <a:solidFill>
            <a:schemeClr val="accent2">
              <a:alpha val="13000"/>
            </a:schemeClr>
          </a:solidFill>
          <a:ln w="63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811331-ED22-D447-8C66-6E8830ACDEF7}" type="slidenum">
              <a:rPr lang="en-US"/>
              <a:pPr/>
              <a:t>23</a:t>
            </a:fld>
            <a:endParaRPr lang="en-US"/>
          </a:p>
        </p:txBody>
      </p:sp>
      <p:sp>
        <p:nvSpPr>
          <p:cNvPr id="1811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Programming styles</a:t>
            </a:r>
          </a:p>
        </p:txBody>
      </p:sp>
      <p:sp>
        <p:nvSpPr>
          <p:cNvPr id="181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/>
              <a:t>Batch programming:</a:t>
            </a:r>
            <a:br>
              <a:rPr lang="en-GB"/>
            </a:br>
            <a:r>
              <a:rPr lang="en-GB"/>
              <a:t>Programmer determines the flow of control, e.g.</a:t>
            </a:r>
          </a:p>
          <a:p>
            <a:pPr marL="1249363" lvl="1" indent="-533400">
              <a:buFontTx/>
              <a:buAutoNum type="arabicPeriod"/>
            </a:pPr>
            <a:r>
              <a:rPr lang="en-GB"/>
              <a:t>Initialisation</a:t>
            </a:r>
          </a:p>
          <a:p>
            <a:pPr marL="1249363" lvl="1" indent="-533400">
              <a:buFontTx/>
              <a:buAutoNum type="arabicPeriod"/>
            </a:pPr>
            <a:r>
              <a:rPr lang="en-GB"/>
              <a:t>Read input</a:t>
            </a:r>
          </a:p>
          <a:p>
            <a:pPr marL="1249363" lvl="1" indent="-533400">
              <a:buFontTx/>
              <a:buAutoNum type="arabicPeriod"/>
            </a:pPr>
            <a:r>
              <a:rPr lang="en-GB"/>
              <a:t>Process input</a:t>
            </a:r>
          </a:p>
          <a:p>
            <a:pPr marL="1249363" lvl="1" indent="-533400">
              <a:buFontTx/>
              <a:buAutoNum type="arabicPeriod"/>
            </a:pPr>
            <a:r>
              <a:rPr lang="en-GB"/>
              <a:t>Print results</a:t>
            </a:r>
          </a:p>
          <a:p>
            <a:pPr marL="1249363" lvl="1" indent="-533400">
              <a:buFontTx/>
              <a:buAutoNum type="arabicPeriod"/>
            </a:pPr>
            <a:r>
              <a:rPr lang="en-GB"/>
              <a:t>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12C566-2E83-FF45-B477-518081880B22}" type="slidenum">
              <a:rPr lang="en-US"/>
              <a:pPr/>
              <a:t>24</a:t>
            </a:fld>
            <a:endParaRPr lang="en-US"/>
          </a:p>
        </p:txBody>
      </p:sp>
      <p:sp>
        <p:nvSpPr>
          <p:cNvPr id="1875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Programming styles</a:t>
            </a:r>
          </a:p>
        </p:txBody>
      </p:sp>
      <p:sp>
        <p:nvSpPr>
          <p:cNvPr id="1875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/>
              <a:t>Event-driven programming:</a:t>
            </a:r>
            <a:br>
              <a:rPr lang="en-GB"/>
            </a:br>
            <a:r>
              <a:rPr lang="en-GB"/>
              <a:t>“events” happening outside the program determine the flow</a:t>
            </a:r>
          </a:p>
          <a:p>
            <a:pPr marL="1249363" lvl="1" indent="-533400">
              <a:buFontTx/>
              <a:buAutoNum type="arabicPeriod"/>
            </a:pPr>
            <a:r>
              <a:rPr lang="en-GB"/>
              <a:t>Initialisation</a:t>
            </a:r>
          </a:p>
          <a:p>
            <a:pPr marL="1249363" lvl="1" indent="-533400">
              <a:buFontTx/>
              <a:buAutoNum type="arabicPeriod"/>
            </a:pPr>
            <a:r>
              <a:rPr lang="en-GB"/>
              <a:t>while(forever)</a:t>
            </a:r>
            <a:br>
              <a:rPr lang="en-GB"/>
            </a:br>
            <a:r>
              <a:rPr lang="en-GB"/>
              <a:t>	wait until some event happens</a:t>
            </a:r>
            <a:br>
              <a:rPr lang="en-GB"/>
            </a:br>
            <a:r>
              <a:rPr lang="en-GB"/>
              <a:t>	react on event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6AB31B-BCA2-9D43-92CE-5372DEA16B14}" type="slidenum">
              <a:rPr lang="en-US"/>
              <a:pPr/>
              <a:t>25</a:t>
            </a:fld>
            <a:endParaRPr lang="en-US"/>
          </a:p>
        </p:txBody>
      </p:sp>
      <p:sp>
        <p:nvSpPr>
          <p:cNvPr id="18155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Example applications:</a:t>
            </a:r>
          </a:p>
        </p:txBody>
      </p:sp>
      <p:sp>
        <p:nvSpPr>
          <p:cNvPr id="181555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dirty="0"/>
              <a:t>GUI application waiting on the user to select a menu, click on a button, press a key</a:t>
            </a:r>
          </a:p>
          <a:p>
            <a:pPr lvl="1"/>
            <a:r>
              <a:rPr lang="en-GB" sz="2400" dirty="0"/>
              <a:t>browser, email client, word processor</a:t>
            </a:r>
          </a:p>
          <a:p>
            <a:r>
              <a:rPr lang="en-GB" sz="2800" dirty="0"/>
              <a:t>Web server waiting for a request to come in from the network</a:t>
            </a:r>
          </a:p>
          <a:p>
            <a:r>
              <a:rPr lang="en-GB" sz="2800" dirty="0"/>
              <a:t>Timer application waiting for an alarm to expire (e.g. backup service</a:t>
            </a:r>
            <a:r>
              <a:rPr lang="en-GB" sz="2800" dirty="0" smtClean="0"/>
              <a:t>)</a:t>
            </a:r>
          </a:p>
          <a:p>
            <a:r>
              <a:rPr lang="en-GB" sz="2800" dirty="0" smtClean="0"/>
              <a:t>XML application waiting on a SAX parsing event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12C566-2E83-FF45-B477-518081880B22}" type="slidenum">
              <a:rPr lang="en-US"/>
              <a:pPr/>
              <a:t>26</a:t>
            </a:fld>
            <a:endParaRPr lang="en-US"/>
          </a:p>
        </p:txBody>
      </p:sp>
      <p:sp>
        <p:nvSpPr>
          <p:cNvPr id="1875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Programming styles</a:t>
            </a:r>
          </a:p>
        </p:txBody>
      </p:sp>
      <p:sp>
        <p:nvSpPr>
          <p:cNvPr id="1875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/>
              <a:t>Event-driven programming:</a:t>
            </a:r>
            <a:br>
              <a:rPr lang="en-GB"/>
            </a:br>
            <a:r>
              <a:rPr lang="en-GB"/>
              <a:t>“events” happening outside the program determine the flow</a:t>
            </a:r>
          </a:p>
          <a:p>
            <a:pPr marL="1249363" lvl="1" indent="-533400">
              <a:buFontTx/>
              <a:buAutoNum type="arabicPeriod"/>
            </a:pPr>
            <a:r>
              <a:rPr lang="en-GB"/>
              <a:t>Initialisation</a:t>
            </a:r>
          </a:p>
          <a:p>
            <a:pPr marL="1249363" lvl="1" indent="-533400">
              <a:buFontTx/>
              <a:buAutoNum type="arabicPeriod"/>
            </a:pPr>
            <a:r>
              <a:rPr lang="en-GB"/>
              <a:t>while(forever)</a:t>
            </a:r>
            <a:br>
              <a:rPr lang="en-GB"/>
            </a:br>
            <a:r>
              <a:rPr lang="en-GB"/>
              <a:t>	wait until some event happens</a:t>
            </a:r>
            <a:br>
              <a:rPr lang="en-GB"/>
            </a:br>
            <a:r>
              <a:rPr lang="en-GB"/>
              <a:t>	react on event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12C566-2E83-FF45-B477-518081880B22}" type="slidenum">
              <a:rPr lang="en-US"/>
              <a:pPr/>
              <a:t>27</a:t>
            </a:fld>
            <a:endParaRPr lang="en-US"/>
          </a:p>
        </p:txBody>
      </p:sp>
      <p:sp>
        <p:nvSpPr>
          <p:cNvPr id="1875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Programming </a:t>
            </a:r>
            <a:r>
              <a:rPr lang="en-GB" sz="4000" dirty="0" smtClean="0"/>
              <a:t>styles (SAX)</a:t>
            </a:r>
            <a:endParaRPr lang="en-GB" sz="4000" dirty="0"/>
          </a:p>
        </p:txBody>
      </p:sp>
      <p:sp>
        <p:nvSpPr>
          <p:cNvPr id="1875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dirty="0"/>
              <a:t>Event-driven programming:</a:t>
            </a:r>
            <a:br>
              <a:rPr lang="en-GB" dirty="0"/>
            </a:br>
            <a:r>
              <a:rPr lang="en-GB" dirty="0"/>
              <a:t>“events” happening outside the program determine the flow</a:t>
            </a:r>
          </a:p>
          <a:p>
            <a:pPr marL="1249363" lvl="1" indent="-533400">
              <a:buFontTx/>
              <a:buAutoNum type="arabicPeriod"/>
            </a:pPr>
            <a:r>
              <a:rPr lang="en-GB" dirty="0" smtClean="0"/>
              <a:t>Initialisation </a:t>
            </a:r>
            <a:br>
              <a:rPr lang="en-GB" dirty="0" smtClean="0"/>
            </a:br>
            <a:r>
              <a:rPr lang="en-GB" sz="2000" dirty="0" smtClean="0"/>
              <a:t>(tell SAX which input document to parse)</a:t>
            </a:r>
            <a:endParaRPr lang="en-GB" dirty="0" smtClean="0"/>
          </a:p>
          <a:p>
            <a:pPr marL="1249363" lvl="1" indent="-533400">
              <a:buFontTx/>
              <a:buAutoNum type="arabicPeriod"/>
            </a:pPr>
            <a:r>
              <a:rPr lang="en-GB" dirty="0" err="1"/>
              <a:t>while(forever</a:t>
            </a:r>
            <a:r>
              <a:rPr lang="en-GB" dirty="0"/>
              <a:t>)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 wait for event </a:t>
            </a:r>
          </a:p>
          <a:p>
            <a:pPr marL="1968501" lvl="3" indent="-533400">
              <a:buNone/>
            </a:pPr>
            <a:r>
              <a:rPr lang="en-GB" dirty="0" smtClean="0"/>
              <a:t>         (read open/close tag, attribute, text, …) </a:t>
            </a:r>
          </a:p>
          <a:p>
            <a:pPr marL="1609726" lvl="2" indent="-533400">
              <a:buNone/>
            </a:pPr>
            <a:r>
              <a:rPr lang="en-GB" sz="2800" dirty="0" smtClean="0"/>
              <a:t>   react </a:t>
            </a:r>
            <a:r>
              <a:rPr lang="en-GB" sz="2800" dirty="0"/>
              <a:t>on </a:t>
            </a:r>
            <a:r>
              <a:rPr lang="en-GB" sz="2800" dirty="0" smtClean="0"/>
              <a:t>event</a:t>
            </a:r>
          </a:p>
          <a:p>
            <a:pPr marL="2328863" lvl="4" indent="-533400">
              <a:buNone/>
            </a:pPr>
            <a:r>
              <a:rPr lang="en-GB" dirty="0" smtClean="0"/>
              <a:t>	(write output, ….)</a:t>
            </a:r>
          </a:p>
          <a:p>
            <a:pPr marL="1609726" lvl="2" indent="-533400">
              <a:buNone/>
            </a:pP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12C566-2E83-FF45-B477-518081880B22}" type="slidenum">
              <a:rPr lang="en-US"/>
              <a:pPr/>
              <a:t>28</a:t>
            </a:fld>
            <a:endParaRPr lang="en-US"/>
          </a:p>
        </p:txBody>
      </p:sp>
      <p:sp>
        <p:nvSpPr>
          <p:cNvPr id="1875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686800" cy="1143000"/>
          </a:xfrm>
        </p:spPr>
        <p:txBody>
          <a:bodyPr/>
          <a:lstStyle/>
          <a:p>
            <a:r>
              <a:rPr lang="en-GB" sz="4000" dirty="0"/>
              <a:t>Programming </a:t>
            </a:r>
            <a:r>
              <a:rPr lang="en-GB" sz="4000" dirty="0" smtClean="0"/>
              <a:t>styles (browser)</a:t>
            </a:r>
            <a:endParaRPr lang="en-GB" sz="4000" dirty="0"/>
          </a:p>
        </p:txBody>
      </p:sp>
      <p:sp>
        <p:nvSpPr>
          <p:cNvPr id="1875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dirty="0"/>
              <a:t>Event-driven programming:</a:t>
            </a:r>
            <a:br>
              <a:rPr lang="en-GB" dirty="0"/>
            </a:br>
            <a:r>
              <a:rPr lang="en-GB" dirty="0"/>
              <a:t>“events” happening outside </a:t>
            </a:r>
            <a:r>
              <a:rPr lang="en-GB" dirty="0" smtClean="0"/>
              <a:t>the</a:t>
            </a:r>
            <a:br>
              <a:rPr lang="en-GB" dirty="0" smtClean="0"/>
            </a:br>
            <a:r>
              <a:rPr lang="en-GB" dirty="0" smtClean="0"/>
              <a:t> </a:t>
            </a:r>
            <a:r>
              <a:rPr lang="en-GB" dirty="0"/>
              <a:t>program determine the flow</a:t>
            </a:r>
          </a:p>
          <a:p>
            <a:pPr marL="1249363" lvl="1" indent="-533400">
              <a:buFontTx/>
              <a:buAutoNum type="arabicPeriod"/>
            </a:pPr>
            <a:r>
              <a:rPr lang="en-GB" dirty="0" smtClean="0"/>
              <a:t>Initialisation</a:t>
            </a:r>
            <a:br>
              <a:rPr lang="en-GB" dirty="0" smtClean="0"/>
            </a:br>
            <a:r>
              <a:rPr lang="en-GB" sz="2000" dirty="0" smtClean="0"/>
              <a:t>(load and display document) </a:t>
            </a:r>
            <a:endParaRPr lang="en-GB" dirty="0" smtClean="0"/>
          </a:p>
          <a:p>
            <a:pPr marL="1249363" lvl="1" indent="-533400">
              <a:buFontTx/>
              <a:buAutoNum type="arabicPeriod"/>
            </a:pPr>
            <a:r>
              <a:rPr lang="en-GB" dirty="0" err="1"/>
              <a:t>while(forever</a:t>
            </a:r>
            <a:r>
              <a:rPr lang="en-GB" dirty="0"/>
              <a:t>)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 wait for event</a:t>
            </a:r>
          </a:p>
          <a:p>
            <a:pPr marL="1968501" lvl="3" indent="-533400">
              <a:buNone/>
            </a:pPr>
            <a:r>
              <a:rPr lang="en-GB" dirty="0" smtClean="0"/>
              <a:t>        (mouse click/move, key press/release, network)</a:t>
            </a:r>
            <a:r>
              <a:rPr lang="en-GB" sz="2800" dirty="0" smtClean="0"/>
              <a:t> </a:t>
            </a:r>
          </a:p>
          <a:p>
            <a:pPr marL="1609726" lvl="2" indent="-533400">
              <a:buNone/>
            </a:pPr>
            <a:r>
              <a:rPr lang="en-GB" sz="2800" dirty="0" smtClean="0"/>
              <a:t>   react on event</a:t>
            </a:r>
          </a:p>
          <a:p>
            <a:pPr marL="2328863" lvl="4" indent="-533400">
              <a:buNone/>
            </a:pPr>
            <a:r>
              <a:rPr lang="en-GB" dirty="0" smtClean="0"/>
              <a:t>	(follow link,  call </a:t>
            </a:r>
            <a:r>
              <a:rPr lang="en-GB" dirty="0" smtClean="0"/>
              <a:t>J</a:t>
            </a:r>
            <a:r>
              <a:rPr lang="en-GB" dirty="0" smtClean="0"/>
              <a:t>avaScript function, …)</a:t>
            </a:r>
          </a:p>
          <a:p>
            <a:pPr marL="1609726" lvl="2" indent="-533400">
              <a:buNone/>
            </a:pPr>
            <a:endParaRPr lang="en-GB" sz="2800" dirty="0" smtClean="0"/>
          </a:p>
          <a:p>
            <a:pPr marL="1249363" lvl="1" indent="-533400">
              <a:buNone/>
            </a:pPr>
            <a:r>
              <a:rPr lang="en-GB" sz="2000" dirty="0" smtClean="0"/>
              <a:t> 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AF4AA7-B4DF-AE4A-93AC-5FB1951CD7B8}" type="slidenum">
              <a:rPr lang="en-US"/>
              <a:pPr/>
              <a:t>29</a:t>
            </a:fld>
            <a:endParaRPr lang="en-US"/>
          </a:p>
        </p:txBody>
      </p:sp>
      <p:sp>
        <p:nvSpPr>
          <p:cNvPr id="1817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Pre-defined events </a:t>
            </a:r>
          </a:p>
        </p:txBody>
      </p:sp>
      <p:sp>
        <p:nvSpPr>
          <p:cNvPr id="1817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sz="2400"/>
              <a:t>W3C DOM Recommendation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click, dblclick, mousedown, mouseup, mouseover, mousemove, mouseout 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keypress, keydown, keyup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resize, scroll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/>
              <a:t>W3C HTML Recommendation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load, unload, abort, error 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focus, blur 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submit, reset 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select, change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/>
              <a:t>Many events have corresponding attributes in HTML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/>
              <a:t>	</a:t>
            </a:r>
            <a:r>
              <a:rPr lang="en-GB" sz="2400" b="1">
                <a:latin typeface="Lucida Sans Typewriter" charset="0"/>
              </a:rPr>
              <a:t>&lt;p onclick=“func()” 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7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7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7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7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7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7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7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7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7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7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7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760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A3C8545C-0B43-1644-B27C-B8132D48D204}" type="slidenum">
              <a:rPr lang="en-US"/>
              <a:pPr/>
              <a:t>3</a:t>
            </a:fld>
            <a:endParaRPr lang="en-US"/>
          </a:p>
        </p:txBody>
      </p:sp>
      <p:sp>
        <p:nvSpPr>
          <p:cNvPr id="17336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DOM</a:t>
            </a:r>
            <a:br>
              <a:rPr lang="en-GB"/>
            </a:br>
            <a:r>
              <a:rPr lang="en-GB"/>
              <a:t>API</a:t>
            </a:r>
          </a:p>
        </p:txBody>
      </p:sp>
      <p:sp>
        <p:nvSpPr>
          <p:cNvPr id="17336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886200"/>
            <a:ext cx="8458200" cy="1676400"/>
          </a:xfrm>
        </p:spPr>
        <p:txBody>
          <a:bodyPr/>
          <a:lstStyle/>
          <a:p>
            <a:r>
              <a:rPr lang="en-GB" b="1"/>
              <a:t>D</a:t>
            </a:r>
            <a:r>
              <a:rPr lang="en-GB"/>
              <a:t>ocument </a:t>
            </a:r>
            <a:r>
              <a:rPr lang="en-GB" b="1"/>
              <a:t>O</a:t>
            </a:r>
            <a:r>
              <a:rPr lang="en-GB"/>
              <a:t>bject </a:t>
            </a:r>
            <a:r>
              <a:rPr lang="en-GB" b="1"/>
              <a:t>M</a:t>
            </a:r>
            <a:r>
              <a:rPr lang="en-GB"/>
              <a:t>odel</a:t>
            </a:r>
          </a:p>
          <a:p>
            <a:r>
              <a:rPr lang="en-GB" b="1"/>
              <a:t>A</a:t>
            </a:r>
            <a:r>
              <a:rPr lang="en-GB"/>
              <a:t>pplication </a:t>
            </a:r>
            <a:r>
              <a:rPr lang="en-GB" b="1"/>
              <a:t>P</a:t>
            </a:r>
            <a:r>
              <a:rPr lang="en-GB"/>
              <a:t>rogramming </a:t>
            </a:r>
            <a:r>
              <a:rPr lang="en-GB" b="1"/>
              <a:t>I</a:t>
            </a:r>
            <a:r>
              <a:rPr lang="en-GB"/>
              <a:t>nterface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B51214-D59A-4247-BB18-3E3D58F00362}" type="slidenum">
              <a:rPr lang="en-US"/>
              <a:pPr/>
              <a:t>30</a:t>
            </a:fld>
            <a:endParaRPr lang="en-US"/>
          </a:p>
        </p:txBody>
      </p:sp>
      <p:sp>
        <p:nvSpPr>
          <p:cNvPr id="1813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Programming styles</a:t>
            </a:r>
          </a:p>
        </p:txBody>
      </p:sp>
      <p:sp>
        <p:nvSpPr>
          <p:cNvPr id="181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dirty="0"/>
              <a:t>Event-driven programming:</a:t>
            </a:r>
            <a:br>
              <a:rPr lang="en-GB" dirty="0"/>
            </a:br>
            <a:r>
              <a:rPr lang="en-GB" dirty="0"/>
              <a:t>“events” happening outside the program determine the flow</a:t>
            </a:r>
          </a:p>
          <a:p>
            <a:pPr marL="1249363" lvl="1" indent="-533400">
              <a:buFontTx/>
              <a:buAutoNum type="arabicPeriod"/>
            </a:pPr>
            <a:r>
              <a:rPr lang="en-GB" dirty="0"/>
              <a:t>Initialisation</a:t>
            </a:r>
            <a:endParaRPr lang="en-GB" dirty="0" smtClean="0"/>
          </a:p>
          <a:p>
            <a:pPr marL="1249363" lvl="1" indent="-533400">
              <a:buFontTx/>
              <a:buAutoNum type="arabicPeriod"/>
            </a:pPr>
            <a:r>
              <a:rPr lang="en-GB" dirty="0" err="1" smtClean="0"/>
              <a:t>while</a:t>
            </a:r>
            <a:r>
              <a:rPr lang="en-GB" dirty="0" err="1"/>
              <a:t>(forever</a:t>
            </a:r>
            <a:r>
              <a:rPr lang="en-GB" dirty="0"/>
              <a:t>)</a:t>
            </a:r>
            <a:br>
              <a:rPr lang="en-GB" dirty="0"/>
            </a:br>
            <a:r>
              <a:rPr lang="en-GB" dirty="0"/>
              <a:t>	wait until some event happens</a:t>
            </a:r>
            <a:br>
              <a:rPr lang="en-GB" dirty="0"/>
            </a:br>
            <a:r>
              <a:rPr lang="en-GB" dirty="0"/>
              <a:t>	react on event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447800" y="3733800"/>
            <a:ext cx="3352800" cy="457200"/>
          </a:xfrm>
          <a:prstGeom prst="ellipse">
            <a:avLst/>
          </a:prstGeom>
          <a:solidFill>
            <a:srgbClr val="008080">
              <a:alpha val="30000"/>
            </a:srgbClr>
          </a:solidFill>
          <a:ln w="63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79535A-63B0-C446-8D94-96779D14DC5E}" type="slidenum">
              <a:rPr lang="en-US"/>
              <a:pPr/>
              <a:t>31</a:t>
            </a:fld>
            <a:endParaRPr lang="en-US"/>
          </a:p>
        </p:txBody>
      </p:sp>
      <p:sp>
        <p:nvSpPr>
          <p:cNvPr id="18196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Event programming</a:t>
            </a:r>
          </a:p>
        </p:txBody>
      </p:sp>
      <p:sp>
        <p:nvSpPr>
          <p:cNvPr id="18196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800" dirty="0"/>
              <a:t>Typically, the main loop is hidden in somebody else's code (e.g. in the browser)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The “Don’t call us, we call you” principle</a:t>
            </a:r>
          </a:p>
          <a:p>
            <a:pPr>
              <a:lnSpc>
                <a:spcPct val="90000"/>
              </a:lnSpc>
            </a:pPr>
            <a:r>
              <a:rPr lang="en-GB" sz="2800" dirty="0"/>
              <a:t>How do you get your code to be executed in response to a particular event that happens?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You write a function to do the work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(this function is known as the handler or listener)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You </a:t>
            </a:r>
            <a:r>
              <a:rPr lang="en-GB" sz="2400" b="1" dirty="0"/>
              <a:t>subscribe </a:t>
            </a:r>
            <a:r>
              <a:rPr lang="en-GB" sz="2400" dirty="0"/>
              <a:t>the function to the event</a:t>
            </a:r>
            <a:br>
              <a:rPr lang="en-GB" sz="2400" dirty="0"/>
            </a:br>
            <a:r>
              <a:rPr lang="en-GB" sz="2400" dirty="0"/>
              <a:t>(a.k.a. </a:t>
            </a:r>
            <a:r>
              <a:rPr lang="en-GB" sz="2400" b="1" dirty="0"/>
              <a:t>binding </a:t>
            </a:r>
            <a:r>
              <a:rPr lang="en-GB" sz="2400" dirty="0"/>
              <a:t>the function to the event,</a:t>
            </a:r>
            <a:br>
              <a:rPr lang="en-GB" sz="2400" dirty="0"/>
            </a:br>
            <a:r>
              <a:rPr lang="en-GB" sz="2400" dirty="0"/>
              <a:t>or </a:t>
            </a:r>
            <a:r>
              <a:rPr lang="en-GB" sz="2400" b="1" dirty="0"/>
              <a:t>registering </a:t>
            </a:r>
            <a:r>
              <a:rPr lang="en-GB" sz="2400" dirty="0"/>
              <a:t>the function with the event)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9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9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9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96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96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96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9653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B51214-D59A-4247-BB18-3E3D58F00362}" type="slidenum">
              <a:rPr lang="en-US"/>
              <a:pPr/>
              <a:t>32</a:t>
            </a:fld>
            <a:endParaRPr lang="en-US"/>
          </a:p>
        </p:txBody>
      </p:sp>
      <p:sp>
        <p:nvSpPr>
          <p:cNvPr id="1813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Programming styles</a:t>
            </a:r>
          </a:p>
        </p:txBody>
      </p:sp>
      <p:sp>
        <p:nvSpPr>
          <p:cNvPr id="181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defTabSz="885825">
              <a:buFontTx/>
              <a:buNone/>
            </a:pPr>
            <a:r>
              <a:rPr lang="en-GB" dirty="0"/>
              <a:t>Event-driven programming:</a:t>
            </a:r>
            <a:br>
              <a:rPr lang="en-GB" dirty="0"/>
            </a:br>
            <a:r>
              <a:rPr lang="en-GB" dirty="0"/>
              <a:t>“events” happening outside the program determine the flow</a:t>
            </a:r>
          </a:p>
          <a:p>
            <a:pPr marL="1249363" lvl="1" indent="-533400" defTabSz="885825">
              <a:buFontTx/>
              <a:buAutoNum type="arabicPeriod"/>
            </a:pPr>
            <a:r>
              <a:rPr lang="en-GB" dirty="0" smtClean="0"/>
              <a:t>Initialisation</a:t>
            </a:r>
          </a:p>
          <a:p>
            <a:pPr marL="1968501" lvl="3" indent="-533400" defTabSz="885825">
              <a:buNone/>
            </a:pPr>
            <a:r>
              <a:rPr lang="en-GB" dirty="0" smtClean="0"/>
              <a:t>subscribe handlers</a:t>
            </a:r>
          </a:p>
          <a:p>
            <a:pPr marL="1249363" lvl="1" indent="-533400" defTabSz="885825">
              <a:buFontTx/>
              <a:buAutoNum type="arabicPeriod"/>
            </a:pPr>
            <a:r>
              <a:rPr lang="en-GB" dirty="0" err="1" smtClean="0"/>
              <a:t>while</a:t>
            </a:r>
            <a:r>
              <a:rPr lang="en-GB" dirty="0" err="1"/>
              <a:t>(forever</a:t>
            </a:r>
            <a:r>
              <a:rPr lang="en-GB" dirty="0" smtClean="0"/>
              <a:t>)</a:t>
            </a:r>
            <a:endParaRPr lang="en-GB" dirty="0"/>
          </a:p>
          <a:p>
            <a:pPr marL="1968501" lvl="3" indent="-533400" defTabSz="885825">
              <a:buNone/>
            </a:pPr>
            <a:r>
              <a:rPr lang="en-GB" dirty="0" smtClean="0"/>
              <a:t>wait </a:t>
            </a:r>
            <a:r>
              <a:rPr lang="en-GB" dirty="0"/>
              <a:t>until some event </a:t>
            </a:r>
            <a:r>
              <a:rPr lang="en-GB" dirty="0" smtClean="0"/>
              <a:t>happens</a:t>
            </a:r>
          </a:p>
          <a:p>
            <a:pPr marL="1520825" lvl="3" indent="-85725" defTabSz="885825">
              <a:buNone/>
            </a:pPr>
            <a:r>
              <a:rPr lang="en-GB" dirty="0" smtClean="0"/>
              <a:t>check subscriptions for relevant handlers</a:t>
            </a:r>
            <a:br>
              <a:rPr lang="en-GB" dirty="0" smtClean="0"/>
            </a:br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1828800" y="3519488"/>
            <a:ext cx="5715000" cy="595312"/>
            <a:chOff x="1828800" y="3519488"/>
            <a:chExt cx="5715000" cy="595312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8800" y="3581400"/>
              <a:ext cx="2743200" cy="533400"/>
            </a:xfrm>
            <a:prstGeom prst="ellipse">
              <a:avLst/>
            </a:prstGeom>
            <a:solidFill>
              <a:srgbClr val="008080">
                <a:alpha val="30000"/>
              </a:srgbClr>
            </a:solidFill>
            <a:ln w="635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5886450" y="3519488"/>
              <a:ext cx="1657350" cy="366712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dirty="0" smtClean="0">
                  <a:solidFill>
                    <a:srgbClr val="008080"/>
                  </a:solidFill>
                </a:rPr>
                <a:t>your job</a:t>
              </a:r>
              <a:endParaRPr lang="en-US" dirty="0">
                <a:solidFill>
                  <a:srgbClr val="008080"/>
                </a:solidFill>
              </a:endParaRPr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H="1">
              <a:off x="4724398" y="3718560"/>
              <a:ext cx="990601" cy="45719"/>
            </a:xfrm>
            <a:prstGeom prst="line">
              <a:avLst/>
            </a:prstGeom>
            <a:noFill/>
            <a:ln w="6350">
              <a:solidFill>
                <a:srgbClr val="00808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52400" y="3976688"/>
            <a:ext cx="8382000" cy="2347912"/>
            <a:chOff x="152400" y="3976688"/>
            <a:chExt cx="8382000" cy="2347912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152400" y="4038600"/>
              <a:ext cx="7239000" cy="2286000"/>
            </a:xfrm>
            <a:prstGeom prst="ellipse">
              <a:avLst/>
            </a:prstGeom>
            <a:solidFill>
              <a:srgbClr val="008080">
                <a:alpha val="30000"/>
              </a:srgbClr>
            </a:solidFill>
            <a:ln w="635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6877050" y="3976688"/>
              <a:ext cx="1657350" cy="646331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dirty="0" smtClean="0">
                  <a:solidFill>
                    <a:srgbClr val="008080"/>
                  </a:solidFill>
                </a:rPr>
                <a:t>someone else’s job</a:t>
              </a:r>
              <a:endParaRPr lang="en-US" dirty="0">
                <a:solidFill>
                  <a:srgbClr val="008080"/>
                </a:solidFill>
              </a:endParaRP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flipH="1">
              <a:off x="5714998" y="4175760"/>
              <a:ext cx="990601" cy="45719"/>
            </a:xfrm>
            <a:prstGeom prst="line">
              <a:avLst/>
            </a:prstGeom>
            <a:noFill/>
            <a:ln w="6350">
              <a:solidFill>
                <a:srgbClr val="00808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CAA55F9-C7B5-4A4F-91D9-608D10037D38}" type="slidenum">
              <a:rPr lang="en-US"/>
              <a:pPr/>
              <a:t>33</a:t>
            </a:fld>
            <a:endParaRPr lang="en-US"/>
          </a:p>
        </p:txBody>
      </p:sp>
      <p:sp>
        <p:nvSpPr>
          <p:cNvPr id="1821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Event handler example</a:t>
            </a:r>
          </a:p>
        </p:txBody>
      </p:sp>
      <p:sp>
        <p:nvSpPr>
          <p:cNvPr id="1821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9916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GB" sz="2400" dirty="0">
                <a:latin typeface="Courier"/>
                <a:cs typeface="Courier"/>
              </a:rPr>
              <a:t>// </a:t>
            </a:r>
            <a:r>
              <a:rPr lang="en-GB" sz="2400" dirty="0" err="1">
                <a:latin typeface="Courier"/>
                <a:cs typeface="Courier"/>
              </a:rPr>
              <a:t>f</a:t>
            </a:r>
            <a:r>
              <a:rPr lang="en-GB" sz="2400" dirty="0">
                <a:latin typeface="Courier"/>
                <a:cs typeface="Courier"/>
              </a:rPr>
              <a:t> turns background to silver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dirty="0">
                <a:latin typeface="Courier"/>
                <a:cs typeface="Courier"/>
              </a:rPr>
              <a:t>// and ignores event: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b="1" dirty="0">
                <a:latin typeface="Courier"/>
                <a:cs typeface="Courier"/>
              </a:rPr>
              <a:t>function </a:t>
            </a:r>
            <a:r>
              <a:rPr lang="en-GB" sz="2400" b="1" dirty="0" err="1">
                <a:latin typeface="Courier"/>
                <a:cs typeface="Courier"/>
              </a:rPr>
              <a:t>f(myevent</a:t>
            </a:r>
            <a:r>
              <a:rPr lang="en-GB" sz="2400" b="1" dirty="0">
                <a:latin typeface="Courier"/>
                <a:cs typeface="Courier"/>
              </a:rPr>
              <a:t>) {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b="1" dirty="0">
                <a:latin typeface="Courier"/>
                <a:cs typeface="Courier"/>
              </a:rPr>
              <a:t>	</a:t>
            </a:r>
            <a:r>
              <a:rPr lang="en-GB" sz="2400" b="1" dirty="0" err="1">
                <a:latin typeface="Courier"/>
                <a:cs typeface="Courier"/>
              </a:rPr>
              <a:t>document.body.style.backgroundColor</a:t>
            </a:r>
            <a:r>
              <a:rPr lang="en-GB" sz="2400" b="1" dirty="0">
                <a:latin typeface="Courier"/>
                <a:cs typeface="Courier"/>
              </a:rPr>
              <a:t> = silver;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b="1" dirty="0">
                <a:latin typeface="Courier"/>
                <a:cs typeface="Courier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400" b="1" dirty="0">
              <a:latin typeface="Courier"/>
              <a:cs typeface="Courier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dirty="0">
                <a:latin typeface="Courier"/>
                <a:cs typeface="Courier"/>
              </a:rPr>
              <a:t>// subscribe </a:t>
            </a:r>
            <a:r>
              <a:rPr lang="en-GB" sz="2400" dirty="0" err="1">
                <a:latin typeface="Courier"/>
                <a:cs typeface="Courier"/>
              </a:rPr>
              <a:t>f</a:t>
            </a:r>
            <a:r>
              <a:rPr lang="en-GB" sz="2400" dirty="0">
                <a:latin typeface="Courier"/>
                <a:cs typeface="Courier"/>
              </a:rPr>
              <a:t> to click events on the body: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b="1" dirty="0" err="1">
                <a:latin typeface="Courier"/>
                <a:cs typeface="Courier"/>
              </a:rPr>
              <a:t>document.body.addEventListener("click</a:t>
            </a:r>
            <a:r>
              <a:rPr lang="en-GB" sz="2400" b="1" dirty="0">
                <a:latin typeface="Courier"/>
                <a:cs typeface="Courier"/>
              </a:rPr>
              <a:t>", </a:t>
            </a:r>
            <a:r>
              <a:rPr lang="en-GB" sz="2400" b="1" dirty="0" err="1">
                <a:latin typeface="Courier"/>
                <a:cs typeface="Courier"/>
              </a:rPr>
              <a:t>f</a:t>
            </a:r>
            <a:r>
              <a:rPr lang="en-GB" sz="2400" b="1" dirty="0">
                <a:latin typeface="Courier"/>
                <a:cs typeface="Courier"/>
              </a:rPr>
              <a:t>, …);</a:t>
            </a:r>
            <a:r>
              <a:rPr lang="en-GB" sz="3600" dirty="0">
                <a:latin typeface="Courier"/>
                <a:cs typeface="Courier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FAC547-B366-7C4D-A38B-2C75B42F5165}" type="slidenum">
              <a:rPr lang="en-US"/>
              <a:pPr/>
              <a:t>34</a:t>
            </a:fld>
            <a:endParaRPr lang="en-US"/>
          </a:p>
        </p:txBody>
      </p:sp>
      <p:sp>
        <p:nvSpPr>
          <p:cNvPr id="1823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Event: ”bubbling”</a:t>
            </a:r>
          </a:p>
        </p:txBody>
      </p:sp>
      <p:sp>
        <p:nvSpPr>
          <p:cNvPr id="1823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5029200"/>
            <a:ext cx="8229600" cy="10207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GB" sz="2000" dirty="0"/>
              <a:t>DOM specifies the behaviour in detail</a:t>
            </a:r>
            <a:endParaRPr lang="en-GB" sz="20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dirty="0" smtClean="0"/>
              <a:t>(</a:t>
            </a:r>
            <a:r>
              <a:rPr lang="en-GB" sz="2000" dirty="0"/>
              <a:t>not part of exam)</a:t>
            </a:r>
          </a:p>
        </p:txBody>
      </p:sp>
      <p:sp>
        <p:nvSpPr>
          <p:cNvPr id="1823748" name="Text Box 4"/>
          <p:cNvSpPr txBox="1">
            <a:spLocks noChangeArrowheads="1"/>
          </p:cNvSpPr>
          <p:nvPr/>
        </p:nvSpPr>
        <p:spPr bwMode="auto">
          <a:xfrm>
            <a:off x="1219200" y="1600200"/>
            <a:ext cx="320675" cy="381000"/>
          </a:xfrm>
          <a:prstGeom prst="rect">
            <a:avLst/>
          </a:prstGeom>
          <a:noFill/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algn="l"/>
            <a:r>
              <a:rPr lang="en-GB" b="1"/>
              <a:t>p</a:t>
            </a:r>
          </a:p>
        </p:txBody>
      </p:sp>
      <p:sp>
        <p:nvSpPr>
          <p:cNvPr id="1823749" name="Line 5"/>
          <p:cNvSpPr>
            <a:spLocks noChangeShapeType="1"/>
          </p:cNvSpPr>
          <p:nvPr/>
        </p:nvSpPr>
        <p:spPr bwMode="auto">
          <a:xfrm>
            <a:off x="1435100" y="19812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23750" name="Text Box 6"/>
          <p:cNvSpPr txBox="1">
            <a:spLocks noChangeArrowheads="1"/>
          </p:cNvSpPr>
          <p:nvPr/>
        </p:nvSpPr>
        <p:spPr bwMode="auto">
          <a:xfrm>
            <a:off x="1981200" y="2362200"/>
            <a:ext cx="381000" cy="381000"/>
          </a:xfrm>
          <a:prstGeom prst="rect">
            <a:avLst/>
          </a:prstGeom>
          <a:noFill/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algn="l"/>
            <a:r>
              <a:rPr lang="en-GB" b="1"/>
              <a:t>ul</a:t>
            </a:r>
          </a:p>
        </p:txBody>
      </p:sp>
      <p:sp>
        <p:nvSpPr>
          <p:cNvPr id="1823751" name="Line 7"/>
          <p:cNvSpPr>
            <a:spLocks noChangeShapeType="1"/>
          </p:cNvSpPr>
          <p:nvPr/>
        </p:nvSpPr>
        <p:spPr bwMode="auto">
          <a:xfrm>
            <a:off x="2197100" y="27432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23752" name="Text Box 8"/>
          <p:cNvSpPr txBox="1">
            <a:spLocks noChangeArrowheads="1"/>
          </p:cNvSpPr>
          <p:nvPr/>
        </p:nvSpPr>
        <p:spPr bwMode="auto">
          <a:xfrm>
            <a:off x="2638425" y="3124200"/>
            <a:ext cx="320675" cy="376238"/>
          </a:xfrm>
          <a:prstGeom prst="rect">
            <a:avLst/>
          </a:prstGeom>
          <a:noFill/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algn="l"/>
            <a:r>
              <a:rPr lang="en-GB" b="1"/>
              <a:t>li</a:t>
            </a:r>
          </a:p>
        </p:txBody>
      </p:sp>
      <p:sp>
        <p:nvSpPr>
          <p:cNvPr id="1823753" name="Line 9"/>
          <p:cNvSpPr>
            <a:spLocks noChangeShapeType="1"/>
          </p:cNvSpPr>
          <p:nvPr/>
        </p:nvSpPr>
        <p:spPr bwMode="auto">
          <a:xfrm flipH="1">
            <a:off x="2044700" y="35052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23754" name="Line 10"/>
          <p:cNvSpPr>
            <a:spLocks noChangeShapeType="1"/>
          </p:cNvSpPr>
          <p:nvPr/>
        </p:nvSpPr>
        <p:spPr bwMode="auto">
          <a:xfrm>
            <a:off x="2882900" y="35052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23755" name="Text Box 11"/>
          <p:cNvSpPr txBox="1">
            <a:spLocks noChangeArrowheads="1"/>
          </p:cNvSpPr>
          <p:nvPr/>
        </p:nvSpPr>
        <p:spPr bwMode="auto">
          <a:xfrm>
            <a:off x="3352800" y="3886200"/>
            <a:ext cx="381000" cy="381000"/>
          </a:xfrm>
          <a:prstGeom prst="rect">
            <a:avLst/>
          </a:prstGeom>
          <a:noFill/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algn="l"/>
            <a:r>
              <a:rPr lang="en-GB" b="1"/>
              <a:t>a</a:t>
            </a:r>
          </a:p>
        </p:txBody>
      </p:sp>
      <p:sp>
        <p:nvSpPr>
          <p:cNvPr id="1823756" name="Line 12"/>
          <p:cNvSpPr>
            <a:spLocks noChangeShapeType="1"/>
          </p:cNvSpPr>
          <p:nvPr/>
        </p:nvSpPr>
        <p:spPr bwMode="auto">
          <a:xfrm flipH="1">
            <a:off x="1524000" y="27432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23757" name="Line 13"/>
          <p:cNvSpPr>
            <a:spLocks noChangeShapeType="1"/>
          </p:cNvSpPr>
          <p:nvPr/>
        </p:nvSpPr>
        <p:spPr bwMode="auto">
          <a:xfrm flipH="1">
            <a:off x="762000" y="19812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23758" name="Text Box 14"/>
          <p:cNvSpPr txBox="1">
            <a:spLocks noChangeArrowheads="1"/>
          </p:cNvSpPr>
          <p:nvPr/>
        </p:nvSpPr>
        <p:spPr bwMode="auto">
          <a:xfrm>
            <a:off x="4038600" y="1201738"/>
            <a:ext cx="4495800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2800"/>
              <a:t>What happens if all 4 elements have different handlers subscribed to “click” and the use clicks on the &lt;a&gt; element?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3747" grpId="0" build="p"/>
      <p:bldP spid="182375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For web applications, we can use </a:t>
            </a:r>
            <a:r>
              <a:rPr lang="en-US" sz="2800" b="1" dirty="0" smtClean="0"/>
              <a:t>JavaScript </a:t>
            </a:r>
            <a:r>
              <a:rPr lang="en-US" sz="2800" dirty="0" smtClean="0"/>
              <a:t>as a programming language to program interactive behavior</a:t>
            </a:r>
          </a:p>
          <a:p>
            <a:r>
              <a:rPr lang="en-US" sz="2800" dirty="0" smtClean="0"/>
              <a:t>We use </a:t>
            </a:r>
            <a:r>
              <a:rPr lang="en-US" sz="2800" b="1" dirty="0" smtClean="0"/>
              <a:t>DOM </a:t>
            </a:r>
            <a:r>
              <a:rPr lang="en-US" sz="2800" dirty="0" smtClean="0"/>
              <a:t>to manipulate the document interactively</a:t>
            </a:r>
          </a:p>
          <a:p>
            <a:r>
              <a:rPr lang="en-US" sz="2800" dirty="0" smtClean="0"/>
              <a:t>We use </a:t>
            </a:r>
            <a:r>
              <a:rPr lang="en-US" sz="2800" b="1" dirty="0" smtClean="0"/>
              <a:t>events </a:t>
            </a:r>
            <a:r>
              <a:rPr lang="en-US" sz="2800" dirty="0" smtClean="0"/>
              <a:t>and </a:t>
            </a:r>
            <a:r>
              <a:rPr lang="en-US" sz="2800" b="1" dirty="0" smtClean="0"/>
              <a:t>handlers </a:t>
            </a:r>
            <a:r>
              <a:rPr lang="en-US" sz="2800" dirty="0" smtClean="0"/>
              <a:t>to define which JavaScript functions need to be called when</a:t>
            </a:r>
          </a:p>
          <a:p>
            <a:r>
              <a:rPr lang="en-US" sz="2800" dirty="0" smtClean="0"/>
              <a:t>Only key ingredient still missing is: </a:t>
            </a:r>
          </a:p>
          <a:p>
            <a:pPr lvl="1"/>
            <a:r>
              <a:rPr lang="en-US" sz="2400" dirty="0" smtClean="0"/>
              <a:t>how to do partial page updates with new data from the server?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0EF68B-5C5C-1849-801E-8409AC4EB816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7D3A13DC-433A-7A48-BB9E-8251E8BE9EB8}" type="slidenum">
              <a:rPr lang="en-US"/>
              <a:pPr/>
              <a:t>36</a:t>
            </a:fld>
            <a:endParaRPr lang="en-US"/>
          </a:p>
        </p:txBody>
      </p:sp>
      <p:sp>
        <p:nvSpPr>
          <p:cNvPr id="17162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AJAX</a:t>
            </a:r>
          </a:p>
        </p:txBody>
      </p:sp>
      <p:sp>
        <p:nvSpPr>
          <p:cNvPr id="1716228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(lab question 15)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B1CBE3-6DDB-5641-98C4-19BE8F2207FE}" type="slidenum">
              <a:rPr lang="en-US"/>
              <a:pPr/>
              <a:t>37</a:t>
            </a:fld>
            <a:endParaRPr lang="en-US"/>
          </a:p>
        </p:txBody>
      </p:sp>
      <p:sp>
        <p:nvSpPr>
          <p:cNvPr id="1848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AJAX cookbook recipe</a:t>
            </a:r>
          </a:p>
        </p:txBody>
      </p:sp>
      <p:sp>
        <p:nvSpPr>
          <p:cNvPr id="1848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GB"/>
              <a:t>Make initial page</a:t>
            </a:r>
          </a:p>
          <a:p>
            <a:pPr marL="985838" lvl="1" indent="-533400">
              <a:buFontTx/>
              <a:buNone/>
            </a:pPr>
            <a:r>
              <a:rPr lang="en-GB"/>
              <a:t>	Using XHTML, CSS, JS Components</a:t>
            </a:r>
          </a:p>
          <a:p>
            <a:pPr marL="609600" indent="-609600">
              <a:buFontTx/>
              <a:buAutoNum type="arabicPeriod"/>
            </a:pPr>
            <a:r>
              <a:rPr lang="en-GB"/>
              <a:t>Set up event handlers functions</a:t>
            </a:r>
          </a:p>
          <a:p>
            <a:pPr marL="985838" lvl="1" indent="-533400">
              <a:buFontTx/>
              <a:buNone/>
            </a:pPr>
            <a:r>
              <a:rPr lang="en-GB"/>
              <a:t>	Using JS functions, DOM events</a:t>
            </a:r>
          </a:p>
          <a:p>
            <a:pPr marL="609600" indent="-609600">
              <a:buFontTx/>
              <a:buAutoNum type="arabicPeriod"/>
            </a:pPr>
            <a:r>
              <a:rPr lang="en-GB"/>
              <a:t>When called, handlers do the magic</a:t>
            </a:r>
          </a:p>
          <a:p>
            <a:pPr marL="985838" lvl="1" indent="-533400">
              <a:buFontTx/>
              <a:buAutoNum type="arabicPeriod"/>
            </a:pPr>
            <a:r>
              <a:rPr lang="en-GB"/>
              <a:t>(async.) request new (XML) data from server over http</a:t>
            </a:r>
          </a:p>
          <a:p>
            <a:pPr marL="985838" lvl="1" indent="-533400">
              <a:buFontTx/>
              <a:buAutoNum type="arabicPeriod"/>
            </a:pPr>
            <a:r>
              <a:rPr lang="en-GB"/>
              <a:t>Update document using DOM tree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580C18-75AC-2B48-A2B4-E032D4A0FDE7}" type="slidenum">
              <a:rPr lang="en-US"/>
              <a:pPr/>
              <a:t>38</a:t>
            </a:fld>
            <a:endParaRPr lang="en-US"/>
          </a:p>
        </p:txBody>
      </p:sp>
      <p:sp>
        <p:nvSpPr>
          <p:cNvPr id="185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How to get data from the server?</a:t>
            </a:r>
          </a:p>
        </p:txBody>
      </p:sp>
      <p:sp>
        <p:nvSpPr>
          <p:cNvPr id="1850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610600" cy="3657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GB" sz="2000" b="1" dirty="0" err="1" smtClean="0">
                <a:latin typeface="Courier"/>
                <a:cs typeface="Courier"/>
              </a:rPr>
              <a:t>var</a:t>
            </a:r>
            <a:r>
              <a:rPr lang="en-GB" sz="2000" b="1" dirty="0" smtClean="0">
                <a:latin typeface="Courier"/>
                <a:cs typeface="Courier"/>
              </a:rPr>
              <a:t> </a:t>
            </a:r>
            <a:r>
              <a:rPr lang="en-GB" sz="2000" b="1" dirty="0" err="1" smtClean="0">
                <a:latin typeface="Courier"/>
                <a:cs typeface="Courier"/>
              </a:rPr>
              <a:t>xhr</a:t>
            </a:r>
            <a:r>
              <a:rPr lang="en-GB" sz="2000" b="1" dirty="0" smtClean="0">
                <a:latin typeface="Courier"/>
                <a:cs typeface="Courier"/>
              </a:rPr>
              <a:t> = new </a:t>
            </a:r>
            <a:r>
              <a:rPr lang="en-GB" sz="2000" b="1" dirty="0" err="1" smtClean="0">
                <a:latin typeface="Courier"/>
                <a:cs typeface="Courier"/>
              </a:rPr>
              <a:t>XMLHttpRequest</a:t>
            </a:r>
            <a:r>
              <a:rPr lang="en-GB" sz="2000" b="1" dirty="0" smtClean="0">
                <a:latin typeface="Courier"/>
                <a:cs typeface="Courier"/>
              </a:rPr>
              <a:t>(); </a:t>
            </a:r>
          </a:p>
          <a:p>
            <a:pPr lvl="0">
              <a:lnSpc>
                <a:spcPct val="80000"/>
              </a:lnSpc>
              <a:buNone/>
              <a:defRPr/>
            </a:pPr>
            <a:r>
              <a:rPr lang="en-GB" sz="2000" b="1" dirty="0" err="1" smtClean="0">
                <a:latin typeface="Courier"/>
                <a:cs typeface="Courier"/>
              </a:rPr>
              <a:t>xhr.onreadystatechange</a:t>
            </a:r>
            <a:r>
              <a:rPr lang="en-GB" sz="2000" b="1" dirty="0" smtClean="0">
                <a:latin typeface="Courier"/>
                <a:cs typeface="Courier"/>
              </a:rPr>
              <a:t>=function() </a:t>
            </a:r>
            <a:r>
              <a:rPr lang="en-GB" sz="2000" b="1" dirty="0">
                <a:latin typeface="Courier"/>
                <a:cs typeface="Courier"/>
              </a:rPr>
              <a:t>{ </a:t>
            </a:r>
          </a:p>
          <a:p>
            <a:pPr lvl="0">
              <a:lnSpc>
                <a:spcPct val="80000"/>
              </a:lnSpc>
              <a:buNone/>
              <a:defRPr/>
            </a:pPr>
            <a:r>
              <a:rPr lang="en-GB" sz="2000" b="1" dirty="0">
                <a:latin typeface="Courier"/>
                <a:cs typeface="Courier"/>
              </a:rPr>
              <a:t>	</a:t>
            </a:r>
            <a:r>
              <a:rPr lang="en-GB" sz="2000" b="1" dirty="0" err="1">
                <a:latin typeface="Courier"/>
                <a:cs typeface="Courier"/>
              </a:rPr>
              <a:t>if</a:t>
            </a:r>
            <a:r>
              <a:rPr lang="en-GB" sz="2000" b="1" dirty="0" err="1" smtClean="0">
                <a:latin typeface="Courier"/>
                <a:cs typeface="Courier"/>
              </a:rPr>
              <a:t>(xhr.</a:t>
            </a:r>
            <a:r>
              <a:rPr lang="en-GB" sz="2000" b="1" dirty="0" err="1">
                <a:latin typeface="Courier"/>
                <a:cs typeface="Courier"/>
              </a:rPr>
              <a:t>readyState</a:t>
            </a:r>
            <a:r>
              <a:rPr lang="en-GB" sz="2000" b="1" dirty="0">
                <a:latin typeface="Courier"/>
                <a:cs typeface="Courier"/>
              </a:rPr>
              <a:t>==4){ </a:t>
            </a:r>
            <a:r>
              <a:rPr lang="en-GB" sz="2000" b="1" dirty="0" smtClean="0">
                <a:latin typeface="Courier"/>
                <a:cs typeface="Courier"/>
              </a:rPr>
              <a:t>	</a:t>
            </a:r>
          </a:p>
          <a:p>
            <a:pPr lvl="0">
              <a:lnSpc>
                <a:spcPct val="80000"/>
              </a:lnSpc>
              <a:buNone/>
              <a:defRPr/>
            </a:pPr>
            <a:r>
              <a:rPr lang="en-GB" sz="2000" b="1" dirty="0" smtClean="0">
                <a:latin typeface="Courier"/>
                <a:cs typeface="Courier"/>
              </a:rPr>
              <a:t>		result=</a:t>
            </a:r>
            <a:r>
              <a:rPr lang="en-GB" sz="2000" b="1" dirty="0" err="1" smtClean="0">
                <a:latin typeface="Courier"/>
                <a:cs typeface="Courier"/>
              </a:rPr>
              <a:t>xhr.</a:t>
            </a:r>
            <a:r>
              <a:rPr lang="en-GB" sz="2000" b="1" dirty="0" err="1">
                <a:latin typeface="Courier"/>
                <a:cs typeface="Courier"/>
              </a:rPr>
              <a:t>responseText</a:t>
            </a:r>
            <a:r>
              <a:rPr lang="en-GB" sz="2000" b="1" dirty="0">
                <a:latin typeface="Courier"/>
                <a:cs typeface="Courier"/>
              </a:rPr>
              <a:t>;</a:t>
            </a:r>
          </a:p>
          <a:p>
            <a:pPr lvl="0">
              <a:lnSpc>
                <a:spcPct val="80000"/>
              </a:lnSpc>
              <a:buNone/>
              <a:defRPr/>
            </a:pPr>
            <a:r>
              <a:rPr lang="en-GB" sz="2000" b="1" dirty="0">
                <a:latin typeface="Courier"/>
                <a:cs typeface="Courier"/>
              </a:rPr>
              <a:t>		/* update DOM with result */</a:t>
            </a:r>
          </a:p>
          <a:p>
            <a:pPr lvl="0">
              <a:lnSpc>
                <a:spcPct val="80000"/>
              </a:lnSpc>
              <a:buNone/>
              <a:defRPr/>
            </a:pPr>
            <a:r>
              <a:rPr lang="en-GB" sz="2000" b="1" dirty="0">
                <a:latin typeface="Courier"/>
                <a:cs typeface="Courier"/>
              </a:rPr>
              <a:t> } </a:t>
            </a:r>
          </a:p>
          <a:p>
            <a:pPr lvl="0">
              <a:lnSpc>
                <a:spcPct val="80000"/>
              </a:lnSpc>
              <a:buNone/>
              <a:defRPr/>
            </a:pPr>
            <a:r>
              <a:rPr lang="en-GB" sz="2000" b="1" dirty="0" smtClean="0">
                <a:latin typeface="Courier"/>
                <a:cs typeface="Courier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dirty="0" err="1" smtClean="0">
                <a:latin typeface="Courier"/>
                <a:cs typeface="Courier"/>
              </a:rPr>
              <a:t>xhr.open("GET",“http://www.example.com/update",true</a:t>
            </a:r>
            <a:r>
              <a:rPr lang="en-GB" sz="2000" b="1" dirty="0" smtClean="0">
                <a:latin typeface="Courier"/>
                <a:cs typeface="Courier"/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dirty="0" err="1" smtClean="0">
                <a:latin typeface="Courier"/>
                <a:cs typeface="Courier"/>
              </a:rPr>
              <a:t>xhr.send(null</a:t>
            </a:r>
            <a:r>
              <a:rPr lang="en-GB" sz="2000" b="1" dirty="0" smtClean="0">
                <a:latin typeface="Courier"/>
                <a:cs typeface="Courier"/>
              </a:rPr>
              <a:t>);</a:t>
            </a:r>
            <a:endParaRPr lang="en-GB" sz="2000" b="1" dirty="0">
              <a:latin typeface="Courier"/>
              <a:cs typeface="Courier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362200" y="1524000"/>
            <a:ext cx="6781800" cy="595312"/>
            <a:chOff x="1828800" y="3519488"/>
            <a:chExt cx="6781800" cy="595312"/>
          </a:xfrm>
        </p:grpSpPr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1828800" y="3581400"/>
              <a:ext cx="2743200" cy="533400"/>
            </a:xfrm>
            <a:prstGeom prst="ellipse">
              <a:avLst/>
            </a:prstGeom>
            <a:solidFill>
              <a:srgbClr val="008080">
                <a:alpha val="30000"/>
              </a:srgbClr>
            </a:solidFill>
            <a:ln w="635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5029200" y="3519488"/>
              <a:ext cx="3581400" cy="369332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dirty="0" smtClean="0">
                  <a:solidFill>
                    <a:srgbClr val="008080"/>
                  </a:solidFill>
                </a:rPr>
                <a:t>object available in most browsers</a:t>
              </a:r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 flipH="1">
              <a:off x="4724398" y="3718560"/>
              <a:ext cx="381002" cy="45719"/>
            </a:xfrm>
            <a:prstGeom prst="line">
              <a:avLst/>
            </a:prstGeom>
            <a:noFill/>
            <a:ln w="6350">
              <a:solidFill>
                <a:srgbClr val="00808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667000" y="3200400"/>
            <a:ext cx="5943600" cy="1143000"/>
            <a:chOff x="1828800" y="2998590"/>
            <a:chExt cx="5943600" cy="1116210"/>
          </a:xfrm>
        </p:grpSpPr>
        <p:sp>
          <p:nvSpPr>
            <p:cNvPr id="17" name="Oval 16"/>
            <p:cNvSpPr>
              <a:spLocks noChangeArrowheads="1"/>
            </p:cNvSpPr>
            <p:nvPr/>
          </p:nvSpPr>
          <p:spPr bwMode="auto">
            <a:xfrm>
              <a:off x="1828800" y="3581400"/>
              <a:ext cx="5943600" cy="533400"/>
            </a:xfrm>
            <a:prstGeom prst="ellipse">
              <a:avLst/>
            </a:prstGeom>
            <a:solidFill>
              <a:srgbClr val="008080">
                <a:alpha val="30000"/>
              </a:srgbClr>
            </a:solidFill>
            <a:ln w="635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Text Box 6"/>
            <p:cNvSpPr txBox="1">
              <a:spLocks noChangeArrowheads="1"/>
            </p:cNvSpPr>
            <p:nvPr/>
          </p:nvSpPr>
          <p:spPr bwMode="auto">
            <a:xfrm>
              <a:off x="4038600" y="2998590"/>
              <a:ext cx="3581400" cy="369332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dirty="0" smtClean="0">
                  <a:solidFill>
                    <a:srgbClr val="008080"/>
                  </a:solidFill>
                </a:rPr>
                <a:t>HTTP GET request</a:t>
              </a:r>
            </a:p>
          </p:txBody>
        </p:sp>
        <p:sp>
          <p:nvSpPr>
            <p:cNvPr id="19" name="Line 7"/>
            <p:cNvSpPr>
              <a:spLocks noChangeShapeType="1"/>
            </p:cNvSpPr>
            <p:nvPr/>
          </p:nvSpPr>
          <p:spPr bwMode="auto">
            <a:xfrm flipH="1">
              <a:off x="4648197" y="3296246"/>
              <a:ext cx="45719" cy="223242"/>
            </a:xfrm>
            <a:prstGeom prst="line">
              <a:avLst/>
            </a:prstGeom>
            <a:noFill/>
            <a:ln w="6350">
              <a:solidFill>
                <a:srgbClr val="00808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52400" y="4114801"/>
            <a:ext cx="2743200" cy="2218729"/>
            <a:chOff x="1066800" y="2477693"/>
            <a:chExt cx="2743200" cy="216672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066800" y="2477693"/>
              <a:ext cx="2743200" cy="533400"/>
            </a:xfrm>
            <a:prstGeom prst="ellipse">
              <a:avLst/>
            </a:prstGeom>
            <a:solidFill>
              <a:srgbClr val="008080">
                <a:alpha val="30000"/>
              </a:srgbClr>
            </a:solidFill>
            <a:ln w="635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Text Box 6"/>
            <p:cNvSpPr txBox="1">
              <a:spLocks noChangeArrowheads="1"/>
            </p:cNvSpPr>
            <p:nvPr/>
          </p:nvSpPr>
          <p:spPr bwMode="auto">
            <a:xfrm>
              <a:off x="1600200" y="3742730"/>
              <a:ext cx="2133600" cy="901689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dirty="0" smtClean="0">
                  <a:solidFill>
                    <a:srgbClr val="008080"/>
                  </a:solidFill>
                </a:rPr>
                <a:t>send request to server with no parameters</a:t>
              </a:r>
            </a:p>
          </p:txBody>
        </p:sp>
        <p:sp>
          <p:nvSpPr>
            <p:cNvPr id="23" name="Line 7"/>
            <p:cNvSpPr>
              <a:spLocks noChangeShapeType="1"/>
            </p:cNvSpPr>
            <p:nvPr/>
          </p:nvSpPr>
          <p:spPr bwMode="auto">
            <a:xfrm flipH="1" flipV="1">
              <a:off x="2590800" y="2998591"/>
              <a:ext cx="76203" cy="669726"/>
            </a:xfrm>
            <a:prstGeom prst="line">
              <a:avLst/>
            </a:prstGeom>
            <a:noFill/>
            <a:ln w="6350">
              <a:solidFill>
                <a:srgbClr val="00808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752600" y="1828802"/>
            <a:ext cx="7391400" cy="1523998"/>
            <a:chOff x="1752600" y="1828802"/>
            <a:chExt cx="7391400" cy="1523998"/>
          </a:xfrm>
        </p:grpSpPr>
        <p:grpSp>
          <p:nvGrpSpPr>
            <p:cNvPr id="12" name="Group 11"/>
            <p:cNvGrpSpPr/>
            <p:nvPr/>
          </p:nvGrpSpPr>
          <p:grpSpPr>
            <a:xfrm>
              <a:off x="3810000" y="1828802"/>
              <a:ext cx="5334000" cy="646331"/>
              <a:chOff x="1828800" y="3519490"/>
              <a:chExt cx="5334000" cy="631182"/>
            </a:xfrm>
          </p:grpSpPr>
          <p:sp>
            <p:nvSpPr>
              <p:cNvPr id="13" name="Oval 12"/>
              <p:cNvSpPr>
                <a:spLocks noChangeArrowheads="1"/>
              </p:cNvSpPr>
              <p:nvPr/>
            </p:nvSpPr>
            <p:spPr bwMode="auto">
              <a:xfrm>
                <a:off x="1828800" y="3581400"/>
                <a:ext cx="2743200" cy="533400"/>
              </a:xfrm>
              <a:prstGeom prst="ellipse">
                <a:avLst/>
              </a:prstGeom>
              <a:solidFill>
                <a:srgbClr val="008080">
                  <a:alpha val="30000"/>
                </a:srgbClr>
              </a:solidFill>
              <a:ln w="6350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Text Box 6"/>
              <p:cNvSpPr txBox="1">
                <a:spLocks noChangeArrowheads="1"/>
              </p:cNvSpPr>
              <p:nvPr/>
            </p:nvSpPr>
            <p:spPr bwMode="auto">
              <a:xfrm>
                <a:off x="5105400" y="3519490"/>
                <a:ext cx="2057400" cy="631182"/>
              </a:xfrm>
              <a:prstGeom prst="rect">
                <a:avLst/>
              </a:prstGeom>
              <a:noFill/>
              <a:ln w="6350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en-US" dirty="0" smtClean="0">
                    <a:solidFill>
                      <a:srgbClr val="008080"/>
                    </a:solidFill>
                  </a:rPr>
                  <a:t>handler function</a:t>
                </a:r>
                <a:br>
                  <a:rPr lang="en-US" dirty="0" smtClean="0">
                    <a:solidFill>
                      <a:srgbClr val="008080"/>
                    </a:solidFill>
                  </a:rPr>
                </a:br>
                <a:r>
                  <a:rPr lang="en-US" dirty="0" smtClean="0">
                    <a:solidFill>
                      <a:srgbClr val="008080"/>
                    </a:solidFill>
                  </a:rPr>
                  <a:t>that does the work</a:t>
                </a:r>
              </a:p>
            </p:txBody>
          </p:sp>
          <p:sp>
            <p:nvSpPr>
              <p:cNvPr id="15" name="Line 7"/>
              <p:cNvSpPr>
                <a:spLocks noChangeShapeType="1"/>
              </p:cNvSpPr>
              <p:nvPr/>
            </p:nvSpPr>
            <p:spPr bwMode="auto">
              <a:xfrm flipH="1">
                <a:off x="4648198" y="3771425"/>
                <a:ext cx="381002" cy="45719"/>
              </a:xfrm>
              <a:prstGeom prst="line">
                <a:avLst/>
              </a:prstGeom>
              <a:noFill/>
              <a:ln w="6350">
                <a:solidFill>
                  <a:srgbClr val="008080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752600" y="2806598"/>
              <a:ext cx="3581400" cy="546202"/>
            </a:xfrm>
            <a:prstGeom prst="ellipse">
              <a:avLst/>
            </a:prstGeom>
            <a:solidFill>
              <a:srgbClr val="008080">
                <a:alpha val="30000"/>
              </a:srgbClr>
            </a:solidFill>
            <a:ln w="635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0371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34CCCB-E4DC-B441-8607-090459FAA08F}" type="slidenum">
              <a:rPr lang="en-US"/>
              <a:pPr/>
              <a:t>39</a:t>
            </a:fld>
            <a:endParaRPr lang="en-US"/>
          </a:p>
        </p:txBody>
      </p:sp>
      <p:sp>
        <p:nvSpPr>
          <p:cNvPr id="170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AJAX advantages</a:t>
            </a:r>
          </a:p>
        </p:txBody>
      </p:sp>
      <p:sp>
        <p:nvSpPr>
          <p:cNvPr id="170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400" dirty="0"/>
              <a:t>Popular since 2005</a:t>
            </a:r>
          </a:p>
          <a:p>
            <a:pPr lvl="1">
              <a:lnSpc>
                <a:spcPct val="80000"/>
              </a:lnSpc>
            </a:pPr>
            <a:r>
              <a:rPr lang="en-GB" sz="2000" dirty="0"/>
              <a:t>Google Suggest, later Google maps</a:t>
            </a:r>
          </a:p>
          <a:p>
            <a:pPr>
              <a:lnSpc>
                <a:spcPct val="80000"/>
              </a:lnSpc>
            </a:pPr>
            <a:r>
              <a:rPr lang="en-GB" sz="2400" dirty="0"/>
              <a:t>Used now by many other popular sites</a:t>
            </a:r>
          </a:p>
          <a:p>
            <a:pPr lvl="1">
              <a:lnSpc>
                <a:spcPct val="80000"/>
              </a:lnSpc>
            </a:pPr>
            <a:r>
              <a:rPr lang="en-GB" sz="2000" dirty="0"/>
              <a:t> </a:t>
            </a:r>
            <a:r>
              <a:rPr lang="en-GB" sz="2000" dirty="0" err="1"/>
              <a:t>facebook</a:t>
            </a:r>
            <a:r>
              <a:rPr lang="en-GB" sz="2000" dirty="0"/>
              <a:t>, </a:t>
            </a:r>
            <a:r>
              <a:rPr lang="en-GB" sz="2000" dirty="0" err="1"/>
              <a:t>deli.ci.ous</a:t>
            </a:r>
            <a:r>
              <a:rPr lang="en-GB" sz="2000" dirty="0"/>
              <a:t>, A9, etc. </a:t>
            </a:r>
          </a:p>
          <a:p>
            <a:pPr>
              <a:lnSpc>
                <a:spcPct val="80000"/>
              </a:lnSpc>
            </a:pPr>
            <a:r>
              <a:rPr lang="en-GB" sz="2400" dirty="0"/>
              <a:t>Smooth interface without total page refresh</a:t>
            </a:r>
          </a:p>
          <a:p>
            <a:pPr>
              <a:lnSpc>
                <a:spcPct val="80000"/>
              </a:lnSpc>
            </a:pPr>
            <a:r>
              <a:rPr lang="en-GB" sz="2400" dirty="0"/>
              <a:t>Small incremental updates makes site faster with less load on the server</a:t>
            </a:r>
          </a:p>
          <a:p>
            <a:pPr>
              <a:lnSpc>
                <a:spcPct val="80000"/>
              </a:lnSpc>
            </a:pPr>
            <a:r>
              <a:rPr lang="en-GB" sz="2400" dirty="0"/>
              <a:t>No new technology </a:t>
            </a:r>
            <a:r>
              <a:rPr lang="en-GB" sz="2400" dirty="0" smtClean="0"/>
              <a:t>needed</a:t>
            </a:r>
            <a:r>
              <a:rPr lang="en-GB" sz="2400" dirty="0"/>
              <a:t>, build on XHTML, CSS, XML, DOM, JavaScript</a:t>
            </a:r>
          </a:p>
          <a:p>
            <a:pPr lvl="1">
              <a:lnSpc>
                <a:spcPct val="80000"/>
              </a:lnSpc>
            </a:pPr>
            <a:r>
              <a:rPr lang="en-GB" sz="2000" dirty="0"/>
              <a:t>“zero install” </a:t>
            </a:r>
            <a:r>
              <a:rPr lang="en-GB" sz="2000" dirty="0" smtClean="0"/>
              <a:t>applications</a:t>
            </a:r>
          </a:p>
          <a:p>
            <a:pPr>
              <a:lnSpc>
                <a:spcPct val="80000"/>
              </a:lnSpc>
            </a:pPr>
            <a:r>
              <a:rPr lang="en-GB" sz="2400" dirty="0" smtClean="0"/>
              <a:t>Extended AJAX implementations</a:t>
            </a:r>
          </a:p>
          <a:p>
            <a:pPr lvl="1">
              <a:lnSpc>
                <a:spcPct val="80000"/>
              </a:lnSpc>
            </a:pPr>
            <a:r>
              <a:rPr lang="en-GB" sz="2000" dirty="0" smtClean="0"/>
              <a:t>synchronous</a:t>
            </a:r>
          </a:p>
          <a:p>
            <a:pPr lvl="1">
              <a:lnSpc>
                <a:spcPct val="80000"/>
              </a:lnSpc>
            </a:pPr>
            <a:r>
              <a:rPr lang="en-GB" sz="2000" dirty="0" smtClean="0"/>
              <a:t>other languages than JavaScript</a:t>
            </a:r>
          </a:p>
          <a:p>
            <a:pPr lvl="1">
              <a:lnSpc>
                <a:spcPct val="80000"/>
              </a:lnSpc>
            </a:pPr>
            <a:r>
              <a:rPr lang="en-GB" sz="2000" dirty="0" smtClean="0"/>
              <a:t>other data formats than XML (JSON)</a:t>
            </a:r>
            <a:br>
              <a:rPr lang="en-GB" sz="2000" dirty="0" smtClean="0"/>
            </a:b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0D2E77-3F2F-BB43-A589-457D17AC22D1}" type="slidenum">
              <a:rPr lang="en-US"/>
              <a:pPr/>
              <a:t>4</a:t>
            </a:fld>
            <a:endParaRPr lang="en-US"/>
          </a:p>
        </p:txBody>
      </p:sp>
      <p:sp>
        <p:nvSpPr>
          <p:cNvPr id="113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DOM</a:t>
            </a:r>
          </a:p>
        </p:txBody>
      </p:sp>
      <p:sp>
        <p:nvSpPr>
          <p:cNvPr id="113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The Document Object Model (DOM) is an API that allows programs to interact with HTML (or XML) documents</a:t>
            </a:r>
          </a:p>
          <a:p>
            <a:pPr lvl="1"/>
            <a:r>
              <a:rPr lang="en-US" sz="2400" dirty="0"/>
              <a:t>W3C recommendations define standard DOM</a:t>
            </a:r>
          </a:p>
          <a:p>
            <a:pPr lvl="1"/>
            <a:r>
              <a:rPr lang="en-US" sz="2400" dirty="0"/>
              <a:t>In</a:t>
            </a:r>
            <a:r>
              <a:rPr lang="en-US" sz="2400" dirty="0" smtClean="0"/>
              <a:t> browsers</a:t>
            </a:r>
            <a:r>
              <a:rPr lang="en-US" sz="2400" dirty="0"/>
              <a:t>, the JavaScript version of the API is provided via the </a:t>
            </a:r>
            <a:r>
              <a:rPr lang="en-US" sz="2400" b="1" dirty="0">
                <a:latin typeface="Lucida Sans Typewriter" charset="0"/>
              </a:rPr>
              <a:t>document</a:t>
            </a:r>
            <a:r>
              <a:rPr lang="en-US" sz="2400" dirty="0"/>
              <a:t> host object</a:t>
            </a:r>
          </a:p>
          <a:p>
            <a:pPr lvl="1"/>
            <a:r>
              <a:rPr lang="en-US" sz="2400" dirty="0"/>
              <a:t>DOM APIs for Java and many other languages are also available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7D06BF-37E5-2A47-986C-7FEBE8DA77B8}" type="slidenum">
              <a:rPr lang="en-US"/>
              <a:pPr/>
              <a:t>40</a:t>
            </a:fld>
            <a:endParaRPr lang="en-US"/>
          </a:p>
        </p:txBody>
      </p:sp>
      <p:sp>
        <p:nvSpPr>
          <p:cNvPr id="169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AJAX disadvantages</a:t>
            </a:r>
          </a:p>
        </p:txBody>
      </p:sp>
      <p:sp>
        <p:nvSpPr>
          <p:cNvPr id="169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800"/>
              <a:t>weak browser integration </a:t>
            </a:r>
          </a:p>
          <a:p>
            <a:pPr lvl="1">
              <a:lnSpc>
                <a:spcPct val="80000"/>
              </a:lnSpc>
            </a:pPr>
            <a:r>
              <a:rPr lang="en-GB" sz="2400"/>
              <a:t>hard to get back button to work as expected</a:t>
            </a:r>
          </a:p>
          <a:p>
            <a:pPr>
              <a:lnSpc>
                <a:spcPct val="80000"/>
              </a:lnSpc>
            </a:pPr>
            <a:r>
              <a:rPr lang="en-GB" sz="2800"/>
              <a:t>search engine</a:t>
            </a:r>
          </a:p>
          <a:p>
            <a:pPr lvl="1">
              <a:lnSpc>
                <a:spcPct val="80000"/>
              </a:lnSpc>
            </a:pPr>
            <a:r>
              <a:rPr lang="en-GB" sz="2400"/>
              <a:t>findability of information</a:t>
            </a:r>
          </a:p>
          <a:p>
            <a:pPr>
              <a:lnSpc>
                <a:spcPct val="80000"/>
              </a:lnSpc>
            </a:pPr>
            <a:r>
              <a:rPr lang="en-GB" sz="2800"/>
              <a:t>accessibility</a:t>
            </a:r>
          </a:p>
          <a:p>
            <a:pPr lvl="1">
              <a:lnSpc>
                <a:spcPct val="80000"/>
              </a:lnSpc>
            </a:pPr>
            <a:r>
              <a:rPr lang="en-GB" sz="2400"/>
              <a:t>interaction dependents on JavaScript</a:t>
            </a:r>
          </a:p>
          <a:p>
            <a:pPr>
              <a:lnSpc>
                <a:spcPct val="80000"/>
              </a:lnSpc>
            </a:pPr>
            <a:r>
              <a:rPr lang="en-GB" sz="2800"/>
              <a:t>response time</a:t>
            </a:r>
          </a:p>
          <a:p>
            <a:pPr lvl="1">
              <a:lnSpc>
                <a:spcPct val="80000"/>
              </a:lnSpc>
            </a:pPr>
            <a:r>
              <a:rPr lang="en-GB" sz="2400"/>
              <a:t>client may wait for new XML data without the user knowing why </a:t>
            </a:r>
          </a:p>
          <a:p>
            <a:pPr>
              <a:lnSpc>
                <a:spcPct val="80000"/>
              </a:lnSpc>
            </a:pPr>
            <a:r>
              <a:rPr lang="en-GB" sz="2800"/>
              <a:t>web analytics</a:t>
            </a:r>
          </a:p>
          <a:p>
            <a:pPr lvl="1">
              <a:lnSpc>
                <a:spcPct val="80000"/>
              </a:lnSpc>
            </a:pPr>
            <a:r>
              <a:rPr lang="en-GB" sz="2400"/>
              <a:t>analysis of sever logs, #hits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24B8AF-5DF6-284A-B0F2-B1B2940BEC75}" type="slidenum">
              <a:rPr lang="en-US"/>
              <a:pPr/>
              <a:t>41</a:t>
            </a:fld>
            <a:endParaRPr lang="en-US"/>
          </a:p>
        </p:txBody>
      </p:sp>
      <p:sp>
        <p:nvSpPr>
          <p:cNvPr id="186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Learning goals</a:t>
            </a:r>
          </a:p>
        </p:txBody>
      </p:sp>
      <p:sp>
        <p:nvSpPr>
          <p:cNvPr id="186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Understand</a:t>
            </a:r>
          </a:p>
          <a:p>
            <a:pPr lvl="1"/>
            <a:r>
              <a:rPr lang="en-GB"/>
              <a:t>how you can add, remove, change elements and attributes in a page using the DOM</a:t>
            </a:r>
          </a:p>
          <a:p>
            <a:pPr lvl="1"/>
            <a:r>
              <a:rPr lang="en-GB"/>
              <a:t>the concept of events and event handlers</a:t>
            </a:r>
          </a:p>
          <a:p>
            <a:pPr lvl="1"/>
            <a:r>
              <a:rPr lang="en-GB"/>
              <a:t>how modern websites use AJAX to update pages with new data from the server without reload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6D61EA-C36C-C842-9F30-BCC2D425522E}" type="slidenum">
              <a:rPr lang="en-US"/>
              <a:pPr/>
              <a:t>42</a:t>
            </a:fld>
            <a:endParaRPr lang="en-US"/>
          </a:p>
        </p:txBody>
      </p:sp>
      <p:sp>
        <p:nvSpPr>
          <p:cNvPr id="186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Client versus server side</a:t>
            </a:r>
          </a:p>
        </p:txBody>
      </p:sp>
      <p:sp>
        <p:nvSpPr>
          <p:cNvPr id="186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HTML, CSS, JavaScript and DOM</a:t>
            </a:r>
            <a:endParaRPr lang="en-GB" dirty="0" smtClean="0"/>
          </a:p>
          <a:p>
            <a:pPr lvl="1"/>
            <a:r>
              <a:rPr lang="en-GB" dirty="0"/>
              <a:t>N</a:t>
            </a:r>
            <a:r>
              <a:rPr lang="en-GB" dirty="0" smtClean="0"/>
              <a:t>ote: all </a:t>
            </a:r>
            <a:r>
              <a:rPr lang="en-GB" dirty="0"/>
              <a:t>techniques that play a role at the client (browser) side</a:t>
            </a:r>
            <a:endParaRPr lang="en-GB" dirty="0" smtClean="0"/>
          </a:p>
          <a:p>
            <a:r>
              <a:rPr lang="en-GB" dirty="0" smtClean="0"/>
              <a:t>Monday we </a:t>
            </a:r>
            <a:r>
              <a:rPr lang="en-GB" dirty="0"/>
              <a:t>will discuss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how </a:t>
            </a:r>
            <a:r>
              <a:rPr lang="en-GB" dirty="0"/>
              <a:t>a web </a:t>
            </a:r>
            <a:r>
              <a:rPr lang="en-GB" b="1" dirty="0"/>
              <a:t>server </a:t>
            </a:r>
            <a:r>
              <a:rPr lang="en-GB" dirty="0"/>
              <a:t>works</a:t>
            </a:r>
            <a:endParaRPr lang="en-GB" dirty="0" smtClean="0"/>
          </a:p>
          <a:p>
            <a:pPr lvl="1"/>
            <a:r>
              <a:rPr lang="en-GB" dirty="0" smtClean="0"/>
              <a:t>accessibility aspects of Web content</a:t>
            </a:r>
          </a:p>
          <a:p>
            <a:pPr lvl="1">
              <a:buNone/>
            </a:pPr>
            <a:endParaRPr lang="en-GB" dirty="0" smtClean="0"/>
          </a:p>
          <a:p>
            <a:pPr lvl="4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205AB6-DA66-394B-B4BB-923D5027223B}" type="slidenum">
              <a:rPr lang="en-US"/>
              <a:pPr/>
              <a:t>5</a:t>
            </a:fld>
            <a:endParaRPr lang="en-US"/>
          </a:p>
        </p:txBody>
      </p:sp>
      <p:sp>
        <p:nvSpPr>
          <p:cNvPr id="1153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DOM History and Levels</a:t>
            </a:r>
          </a:p>
        </p:txBody>
      </p:sp>
      <p:sp>
        <p:nvSpPr>
          <p:cNvPr id="1153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Very simple DOM was part of Netscape 2.0</a:t>
            </a:r>
          </a:p>
          <a:p>
            <a:r>
              <a:rPr lang="en-US"/>
              <a:t>Starting with Netscape 4.0 and IE 4.0, browser DOM API’s diverged significantly</a:t>
            </a:r>
          </a:p>
          <a:p>
            <a:r>
              <a:rPr lang="en-US"/>
              <a:t>W3C responded quickly with DOM Level 1 (Oct 1998) and subsequently DOM Level 2</a:t>
            </a:r>
          </a:p>
          <a:p>
            <a:r>
              <a:rPr lang="en-US"/>
              <a:t>This course: JavaScript API for DOM2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DCD3F8-6259-7C40-84D4-FCB5D0AA128B}" type="slidenum">
              <a:rPr lang="en-US"/>
              <a:pPr/>
              <a:t>6</a:t>
            </a:fld>
            <a:endParaRPr lang="en-US"/>
          </a:p>
        </p:txBody>
      </p:sp>
      <p:sp>
        <p:nvSpPr>
          <p:cNvPr id="1793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 Tree</a:t>
            </a:r>
          </a:p>
        </p:txBody>
      </p:sp>
      <p:sp>
        <p:nvSpPr>
          <p:cNvPr id="1793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029200" cy="4525963"/>
          </a:xfrm>
        </p:spPr>
        <p:txBody>
          <a:bodyPr/>
          <a:lstStyle/>
          <a:p>
            <a:r>
              <a:rPr lang="en-US" dirty="0"/>
              <a:t>Recall that HTML document elements form a tree </a:t>
            </a:r>
            <a:r>
              <a:rPr lang="en-US" dirty="0" smtClean="0"/>
              <a:t>structure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DOM allows scripts to access and modify the document tree</a:t>
            </a:r>
          </a:p>
        </p:txBody>
      </p: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5305425" y="1752600"/>
            <a:ext cx="3762375" cy="2667000"/>
            <a:chOff x="432" y="1392"/>
            <a:chExt cx="2370" cy="1680"/>
          </a:xfrm>
        </p:grpSpPr>
        <p:sp>
          <p:nvSpPr>
            <p:cNvPr id="7" name="Text Box 37"/>
            <p:cNvSpPr txBox="1">
              <a:spLocks noChangeArrowheads="1"/>
            </p:cNvSpPr>
            <p:nvPr/>
          </p:nvSpPr>
          <p:spPr bwMode="auto">
            <a:xfrm>
              <a:off x="922" y="1392"/>
              <a:ext cx="394" cy="237"/>
            </a:xfrm>
            <a:prstGeom prst="rect">
              <a:avLst/>
            </a:prstGeom>
            <a:noFill/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pPr algn="l"/>
              <a:r>
                <a:rPr lang="en-GB" b="1" dirty="0"/>
                <a:t>html</a:t>
              </a:r>
            </a:p>
          </p:txBody>
        </p:sp>
        <p:sp>
          <p:nvSpPr>
            <p:cNvPr id="8" name="Line 38"/>
            <p:cNvSpPr>
              <a:spLocks noChangeShapeType="1"/>
            </p:cNvSpPr>
            <p:nvPr/>
          </p:nvSpPr>
          <p:spPr bwMode="auto">
            <a:xfrm flipH="1">
              <a:off x="634" y="1632"/>
              <a:ext cx="43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39"/>
            <p:cNvSpPr>
              <a:spLocks noChangeShapeType="1"/>
            </p:cNvSpPr>
            <p:nvPr/>
          </p:nvSpPr>
          <p:spPr bwMode="auto">
            <a:xfrm>
              <a:off x="1162" y="1632"/>
              <a:ext cx="43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Text Box 40"/>
            <p:cNvSpPr txBox="1">
              <a:spLocks noChangeArrowheads="1"/>
            </p:cNvSpPr>
            <p:nvPr/>
          </p:nvSpPr>
          <p:spPr bwMode="auto">
            <a:xfrm>
              <a:off x="432" y="1872"/>
              <a:ext cx="442" cy="237"/>
            </a:xfrm>
            <a:prstGeom prst="rect">
              <a:avLst/>
            </a:prstGeom>
            <a:noFill/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pPr algn="l"/>
              <a:r>
                <a:rPr lang="en-GB" b="1"/>
                <a:t>head</a:t>
              </a:r>
            </a:p>
          </p:txBody>
        </p:sp>
        <p:sp>
          <p:nvSpPr>
            <p:cNvPr id="11" name="Text Box 41"/>
            <p:cNvSpPr txBox="1">
              <a:spLocks noChangeArrowheads="1"/>
            </p:cNvSpPr>
            <p:nvPr/>
          </p:nvSpPr>
          <p:spPr bwMode="auto">
            <a:xfrm>
              <a:off x="1392" y="1872"/>
              <a:ext cx="434" cy="237"/>
            </a:xfrm>
            <a:prstGeom prst="rect">
              <a:avLst/>
            </a:prstGeom>
            <a:noFill/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pPr algn="l"/>
              <a:r>
                <a:rPr lang="en-GB" b="1"/>
                <a:t>body</a:t>
              </a:r>
            </a:p>
          </p:txBody>
        </p:sp>
        <p:sp>
          <p:nvSpPr>
            <p:cNvPr id="12" name="Line 42"/>
            <p:cNvSpPr>
              <a:spLocks noChangeShapeType="1"/>
            </p:cNvSpPr>
            <p:nvPr/>
          </p:nvSpPr>
          <p:spPr bwMode="auto">
            <a:xfrm>
              <a:off x="1642" y="2112"/>
              <a:ext cx="43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Text Box 43"/>
            <p:cNvSpPr txBox="1">
              <a:spLocks noChangeArrowheads="1"/>
            </p:cNvSpPr>
            <p:nvPr/>
          </p:nvSpPr>
          <p:spPr bwMode="auto">
            <a:xfrm>
              <a:off x="1920" y="2352"/>
              <a:ext cx="202" cy="237"/>
            </a:xfrm>
            <a:prstGeom prst="rect">
              <a:avLst/>
            </a:prstGeom>
            <a:noFill/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pPr algn="l"/>
              <a:r>
                <a:rPr lang="en-GB" b="1"/>
                <a:t>p</a:t>
              </a:r>
            </a:p>
          </p:txBody>
        </p:sp>
        <p:sp>
          <p:nvSpPr>
            <p:cNvPr id="14" name="Line 44"/>
            <p:cNvSpPr>
              <a:spLocks noChangeShapeType="1"/>
            </p:cNvSpPr>
            <p:nvPr/>
          </p:nvSpPr>
          <p:spPr bwMode="auto">
            <a:xfrm flipH="1">
              <a:off x="1546" y="2592"/>
              <a:ext cx="43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45"/>
            <p:cNvSpPr>
              <a:spLocks noChangeShapeType="1"/>
            </p:cNvSpPr>
            <p:nvPr/>
          </p:nvSpPr>
          <p:spPr bwMode="auto">
            <a:xfrm>
              <a:off x="2074" y="2592"/>
              <a:ext cx="43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46"/>
            <p:cNvSpPr txBox="1">
              <a:spLocks noChangeArrowheads="1"/>
            </p:cNvSpPr>
            <p:nvPr/>
          </p:nvSpPr>
          <p:spPr bwMode="auto">
            <a:xfrm>
              <a:off x="1402" y="2835"/>
              <a:ext cx="322" cy="237"/>
            </a:xfrm>
            <a:prstGeom prst="rect">
              <a:avLst/>
            </a:prstGeom>
            <a:noFill/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pPr algn="l"/>
              <a:r>
                <a:rPr lang="en-GB" b="1"/>
                <a:t>em</a:t>
              </a:r>
            </a:p>
          </p:txBody>
        </p:sp>
        <p:sp>
          <p:nvSpPr>
            <p:cNvPr id="17" name="Line 47"/>
            <p:cNvSpPr>
              <a:spLocks noChangeShapeType="1"/>
            </p:cNvSpPr>
            <p:nvPr/>
          </p:nvSpPr>
          <p:spPr bwMode="auto">
            <a:xfrm flipH="1">
              <a:off x="634" y="2112"/>
              <a:ext cx="1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Text Box 48"/>
            <p:cNvSpPr txBox="1">
              <a:spLocks noChangeArrowheads="1"/>
            </p:cNvSpPr>
            <p:nvPr/>
          </p:nvSpPr>
          <p:spPr bwMode="auto">
            <a:xfrm>
              <a:off x="490" y="2352"/>
              <a:ext cx="346" cy="237"/>
            </a:xfrm>
            <a:prstGeom prst="rect">
              <a:avLst/>
            </a:prstGeom>
            <a:noFill/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pPr algn="l"/>
              <a:r>
                <a:rPr lang="en-GB" b="1"/>
                <a:t>title</a:t>
              </a:r>
            </a:p>
          </p:txBody>
        </p:sp>
        <p:sp>
          <p:nvSpPr>
            <p:cNvPr id="19" name="Text Box 49"/>
            <p:cNvSpPr txBox="1">
              <a:spLocks noChangeArrowheads="1"/>
            </p:cNvSpPr>
            <p:nvPr/>
          </p:nvSpPr>
          <p:spPr bwMode="auto">
            <a:xfrm>
              <a:off x="2280" y="2832"/>
              <a:ext cx="522" cy="237"/>
            </a:xfrm>
            <a:prstGeom prst="rect">
              <a:avLst/>
            </a:prstGeom>
            <a:noFill/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pPr algn="l"/>
              <a:r>
                <a:rPr lang="en-GB" b="1"/>
                <a:t>strong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EE1C4F-8C37-A640-B698-CD9B7FAA09E3}" type="slidenum">
              <a:rPr lang="en-US"/>
              <a:pPr/>
              <a:t>7</a:t>
            </a:fld>
            <a:endParaRPr lang="en-US"/>
          </a:p>
        </p:txBody>
      </p:sp>
      <p:sp>
        <p:nvSpPr>
          <p:cNvPr id="1795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Document Tree</a:t>
            </a:r>
            <a:endParaRPr lang="en-US" b="1">
              <a:latin typeface="Lucida Sans Typewriter" charset="0"/>
            </a:endParaRPr>
          </a:p>
        </p:txBody>
      </p:sp>
      <p:sp>
        <p:nvSpPr>
          <p:cNvPr id="179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are</a:t>
            </a:r>
            <a:r>
              <a:rPr lang="en-US" dirty="0" smtClean="0"/>
              <a:t> various types </a:t>
            </a:r>
            <a:r>
              <a:rPr lang="en-US" dirty="0"/>
              <a:t>of nodes in the DOM document tree, representing elements, text, comments, the document type declaration, etc.</a:t>
            </a:r>
          </a:p>
          <a:p>
            <a:r>
              <a:rPr lang="en-US" dirty="0"/>
              <a:t>Every Object in the DOM document tree has properties and methods defined by the </a:t>
            </a:r>
            <a:r>
              <a:rPr lang="en-US" b="1" dirty="0">
                <a:latin typeface="Lucida Sans Typewriter" charset="0"/>
              </a:rPr>
              <a:t>Node</a:t>
            </a:r>
            <a:r>
              <a:rPr lang="en-US" dirty="0"/>
              <a:t> host object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715964-85C4-0444-A68E-B632A2B56A9D}" type="slidenum">
              <a:rPr lang="en-US"/>
              <a:pPr/>
              <a:t>8</a:t>
            </a:fld>
            <a:endParaRPr lang="en-US"/>
          </a:p>
        </p:txBody>
      </p:sp>
      <p:sp>
        <p:nvSpPr>
          <p:cNvPr id="1825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Example: Collapse text block</a:t>
            </a:r>
          </a:p>
        </p:txBody>
      </p:sp>
      <p:sp>
        <p:nvSpPr>
          <p:cNvPr id="1825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Adding &amp; removing nodes </a:t>
            </a:r>
            <a:br>
              <a:rPr lang="en-GB" dirty="0" smtClean="0"/>
            </a:br>
            <a:r>
              <a:rPr lang="en-GB" dirty="0" smtClean="0"/>
              <a:t>to/from the tree</a:t>
            </a:r>
          </a:p>
          <a:p>
            <a:pPr lvl="1"/>
            <a:r>
              <a:rPr lang="en-GB" dirty="0" smtClean="0"/>
              <a:t>using JavaScript &amp; DOM </a:t>
            </a:r>
            <a:endParaRPr lang="en-GB" dirty="0"/>
          </a:p>
        </p:txBody>
      </p:sp>
      <p:pic>
        <p:nvPicPr>
          <p:cNvPr id="6" name="Picture 5" descr="Picture 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886200"/>
            <a:ext cx="4698413" cy="323809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10000" y="3593068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Example provided by J</a:t>
            </a:r>
            <a:r>
              <a:rPr lang="en-US" dirty="0" smtClean="0"/>
              <a:t>effrey C. Jackson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D154E5-81ED-2C4B-AD00-164BCC4330A8}" type="slidenum">
              <a:rPr lang="en-US"/>
              <a:pPr/>
              <a:t>9</a:t>
            </a:fld>
            <a:endParaRPr lang="en-US"/>
          </a:p>
        </p:txBody>
      </p:sp>
      <p:sp>
        <p:nvSpPr>
          <p:cNvPr id="182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nodes to the tree</a:t>
            </a:r>
            <a:endParaRPr lang="en-US" dirty="0"/>
          </a:p>
        </p:txBody>
      </p:sp>
      <p:sp>
        <p:nvSpPr>
          <p:cNvPr id="1827843" name="Rectangle 3"/>
          <p:cNvSpPr>
            <a:spLocks noChangeArrowheads="1"/>
          </p:cNvSpPr>
          <p:nvPr/>
        </p:nvSpPr>
        <p:spPr bwMode="auto">
          <a:xfrm>
            <a:off x="228600" y="1676400"/>
            <a:ext cx="6629400" cy="341632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 &lt;body </a:t>
            </a:r>
            <a:r>
              <a:rPr lang="en-US" dirty="0" err="1"/>
              <a:t>onload</a:t>
            </a:r>
            <a:r>
              <a:rPr lang="en-US" dirty="0"/>
              <a:t>="makeCollapsible('collapse1');"</a:t>
            </a:r>
            <a:r>
              <a:rPr lang="en-US" dirty="0" smtClean="0"/>
              <a:t>&gt;</a:t>
            </a:r>
          </a:p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   &lt;</a:t>
            </a:r>
            <a:r>
              <a:rPr lang="en-US" dirty="0" err="1"/>
              <a:t>ol</a:t>
            </a:r>
            <a:r>
              <a:rPr lang="en-US" dirty="0"/>
              <a:t> id="collapse1"&gt;</a:t>
            </a:r>
          </a:p>
          <a:p>
            <a:pPr algn="l"/>
            <a:r>
              <a:rPr lang="en-US" dirty="0"/>
              <a:t>      &lt;</a:t>
            </a:r>
            <a:r>
              <a:rPr lang="en-US" dirty="0" err="1"/>
              <a:t>li</a:t>
            </a:r>
            <a:r>
              <a:rPr lang="en-US" dirty="0"/>
              <a:t>&gt;First element of ordered list.&lt;/</a:t>
            </a:r>
            <a:r>
              <a:rPr lang="en-US" dirty="0" err="1"/>
              <a:t>li</a:t>
            </a:r>
            <a:r>
              <a:rPr lang="en-US" dirty="0"/>
              <a:t>&gt;</a:t>
            </a:r>
          </a:p>
          <a:p>
            <a:pPr algn="l"/>
            <a:r>
              <a:rPr lang="en-US" dirty="0"/>
              <a:t>      &lt;</a:t>
            </a:r>
            <a:r>
              <a:rPr lang="en-US" dirty="0" err="1"/>
              <a:t>li</a:t>
            </a:r>
            <a:r>
              <a:rPr lang="en-US" dirty="0"/>
              <a:t>&gt;Second element.&lt;/</a:t>
            </a:r>
            <a:r>
              <a:rPr lang="en-US" dirty="0" err="1"/>
              <a:t>li</a:t>
            </a:r>
            <a:r>
              <a:rPr lang="en-US" dirty="0"/>
              <a:t>&gt;</a:t>
            </a:r>
          </a:p>
          <a:p>
            <a:pPr algn="l"/>
            <a:r>
              <a:rPr lang="en-US" dirty="0"/>
              <a:t>      &lt;</a:t>
            </a:r>
            <a:r>
              <a:rPr lang="en-US" dirty="0" err="1"/>
              <a:t>li</a:t>
            </a:r>
            <a:r>
              <a:rPr lang="en-US" dirty="0"/>
              <a:t>&gt;Third element.&lt;/</a:t>
            </a:r>
            <a:r>
              <a:rPr lang="en-US" dirty="0" err="1"/>
              <a:t>li</a:t>
            </a:r>
            <a:r>
              <a:rPr lang="en-US" dirty="0"/>
              <a:t>&gt;</a:t>
            </a:r>
          </a:p>
          <a:p>
            <a:pPr algn="l"/>
            <a:r>
              <a:rPr lang="en-US" dirty="0"/>
              <a:t>    &lt;/</a:t>
            </a:r>
            <a:r>
              <a:rPr lang="en-US" dirty="0" err="1"/>
              <a:t>ol</a:t>
            </a:r>
            <a:r>
              <a:rPr lang="en-US" dirty="0"/>
              <a:t>&gt;</a:t>
            </a:r>
          </a:p>
          <a:p>
            <a:pPr algn="l"/>
            <a:r>
              <a:rPr lang="en-US" dirty="0"/>
              <a:t>    &lt;</a:t>
            </a:r>
            <a:r>
              <a:rPr lang="en-US" dirty="0" err="1"/>
              <a:t>p</a:t>
            </a:r>
            <a:r>
              <a:rPr lang="en-US" dirty="0"/>
              <a:t>&gt;</a:t>
            </a:r>
          </a:p>
          <a:p>
            <a:pPr algn="l"/>
            <a:r>
              <a:rPr lang="en-US" dirty="0"/>
              <a:t>      Paragraph following the list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(</a:t>
            </a:r>
            <a:r>
              <a:rPr lang="en-US" dirty="0"/>
              <a:t>does not collapse).</a:t>
            </a:r>
          </a:p>
          <a:p>
            <a:pPr algn="l"/>
            <a:r>
              <a:rPr lang="en-US" dirty="0"/>
              <a:t>    &lt;/</a:t>
            </a:r>
            <a:r>
              <a:rPr lang="en-US" dirty="0" err="1"/>
              <a:t>p</a:t>
            </a:r>
            <a:r>
              <a:rPr lang="en-US" dirty="0"/>
              <a:t>&gt;</a:t>
            </a:r>
          </a:p>
          <a:p>
            <a:pPr algn="l"/>
            <a:r>
              <a:rPr lang="en-US" dirty="0"/>
              <a:t>  &lt;/body&gt; </a:t>
            </a:r>
          </a:p>
        </p:txBody>
      </p:sp>
      <p:sp>
        <p:nvSpPr>
          <p:cNvPr id="1827844" name="Text Box 4"/>
          <p:cNvSpPr txBox="1">
            <a:spLocks noChangeArrowheads="1"/>
          </p:cNvSpPr>
          <p:nvPr/>
        </p:nvSpPr>
        <p:spPr bwMode="auto">
          <a:xfrm>
            <a:off x="381000" y="1295400"/>
            <a:ext cx="3575050" cy="36671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olidFill>
                  <a:srgbClr val="008080"/>
                </a:solidFill>
              </a:rPr>
              <a:t>Body of original HTML document:</a:t>
            </a:r>
          </a:p>
        </p:txBody>
      </p:sp>
      <p:pic>
        <p:nvPicPr>
          <p:cNvPr id="7" name="Picture 6" descr="Picture 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886200"/>
            <a:ext cx="4698413" cy="3238095"/>
          </a:xfrm>
          <a:prstGeom prst="rect">
            <a:avLst/>
          </a:prstGeom>
          <a:solidFill>
            <a:schemeClr val="bg1">
              <a:alpha val="62000"/>
            </a:schemeClr>
          </a:solidFill>
        </p:spPr>
      </p:pic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1066800" y="1676400"/>
            <a:ext cx="3962400" cy="381000"/>
          </a:xfrm>
          <a:prstGeom prst="roundRect">
            <a:avLst>
              <a:gd name="adj" fmla="val 16667"/>
            </a:avLst>
          </a:prstGeom>
          <a:solidFill>
            <a:schemeClr val="accent2">
              <a:alpha val="13000"/>
            </a:schemeClr>
          </a:solidFill>
          <a:ln w="63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4468133" y="1066800"/>
            <a:ext cx="4675867" cy="36933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>
                <a:solidFill>
                  <a:srgbClr val="008080"/>
                </a:solidFill>
              </a:rPr>
              <a:t>JS function called when document is loaded</a:t>
            </a:r>
            <a:endParaRPr lang="en-US" dirty="0">
              <a:solidFill>
                <a:srgbClr val="008080"/>
              </a:solidFill>
            </a:endParaRP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990600" y="2286000"/>
            <a:ext cx="1371600" cy="228600"/>
          </a:xfrm>
          <a:prstGeom prst="roundRect">
            <a:avLst>
              <a:gd name="adj" fmla="val 16667"/>
            </a:avLst>
          </a:prstGeom>
          <a:solidFill>
            <a:schemeClr val="accent2">
              <a:alpha val="13000"/>
            </a:schemeClr>
          </a:solidFill>
          <a:ln w="63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4391933" y="2373868"/>
            <a:ext cx="3987653" cy="36933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>
                <a:solidFill>
                  <a:srgbClr val="008080"/>
                </a:solidFill>
                <a:latin typeface="Courier"/>
                <a:cs typeface="Courier"/>
              </a:rPr>
              <a:t>id </a:t>
            </a:r>
            <a:r>
              <a:rPr lang="en-US" dirty="0" smtClean="0">
                <a:solidFill>
                  <a:srgbClr val="008080"/>
                </a:solidFill>
              </a:rPr>
              <a:t>used later to collapse ordered list</a:t>
            </a:r>
            <a:endParaRPr lang="en-US" dirty="0">
              <a:solidFill>
                <a:srgbClr val="008080"/>
              </a:solidFill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486400" y="1992868"/>
            <a:ext cx="3620891" cy="36933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>
                <a:solidFill>
                  <a:srgbClr val="008080"/>
                </a:solidFill>
                <a:latin typeface="+mn-lt"/>
                <a:cs typeface="Courier"/>
              </a:rPr>
              <a:t>No “Click to collapse” button?</a:t>
            </a:r>
            <a:endParaRPr lang="en-US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 flipH="1" flipV="1">
            <a:off x="2667000" y="2407919"/>
            <a:ext cx="1828800" cy="182881"/>
          </a:xfrm>
          <a:prstGeom prst="line">
            <a:avLst/>
          </a:prstGeom>
          <a:noFill/>
          <a:ln w="6350">
            <a:solidFill>
              <a:srgbClr val="00808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 flipH="1">
            <a:off x="4038600" y="1295400"/>
            <a:ext cx="381000" cy="457200"/>
          </a:xfrm>
          <a:prstGeom prst="line">
            <a:avLst/>
          </a:prstGeom>
          <a:noFill/>
          <a:ln w="6350">
            <a:solidFill>
              <a:srgbClr val="00808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 flipH="1" flipV="1">
            <a:off x="1600200" y="2133599"/>
            <a:ext cx="3810000" cy="76199"/>
          </a:xfrm>
          <a:prstGeom prst="line">
            <a:avLst/>
          </a:prstGeom>
          <a:noFill/>
          <a:ln w="6350">
            <a:solidFill>
              <a:srgbClr val="00808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7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7843" grpId="0"/>
      <p:bldP spid="1827844" grpId="0"/>
      <p:bldP spid="8" grpId="0" animBg="1"/>
      <p:bldP spid="8" grpId="1" animBg="1"/>
      <p:bldP spid="9" grpId="1"/>
      <p:bldP spid="9" grpId="2"/>
      <p:bldP spid="10" grpId="0" animBg="1"/>
      <p:bldP spid="10" grpId="1" animBg="1"/>
      <p:bldP spid="11" grpId="0"/>
      <p:bldP spid="11" grpId="1"/>
      <p:bldP spid="12" grpId="0"/>
      <p:bldP spid="13" grpId="0" animBg="1"/>
      <p:bldP spid="13" grpId="1" animBg="1"/>
      <p:bldP spid="14" grpId="0" animBg="1"/>
      <p:bldP spid="14" grpId="1" animBg="1"/>
      <p:bldP spid="15" grpId="0" animBg="1"/>
    </p:bldLst>
  </p:timing>
</p:sld>
</file>

<file path=ppt/theme/theme1.xml><?xml version="1.0" encoding="utf-8"?>
<a:theme xmlns:a="http://schemas.openxmlformats.org/drawingml/2006/main" name="Master">
  <a:themeElements>
    <a:clrScheme name="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8080">
            <a:alpha val="50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8080">
            <a:alpha val="50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15525</TotalTime>
  <Words>2961</Words>
  <Application>Microsoft Office PowerPoint</Application>
  <PresentationFormat>On-screen Show (4:3)</PresentationFormat>
  <Paragraphs>454</Paragraphs>
  <Slides>42</Slides>
  <Notes>38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Verdana</vt:lpstr>
      <vt:lpstr>Lucida Sans Typewriter</vt:lpstr>
      <vt:lpstr>Master</vt:lpstr>
      <vt:lpstr>Scripting Part II</vt:lpstr>
      <vt:lpstr>Today’s agenda</vt:lpstr>
      <vt:lpstr>DOM API</vt:lpstr>
      <vt:lpstr>DOM</vt:lpstr>
      <vt:lpstr>DOM History and Levels</vt:lpstr>
      <vt:lpstr>Document Tree</vt:lpstr>
      <vt:lpstr>Document Tree</vt:lpstr>
      <vt:lpstr>Example: Collapse text block</vt:lpstr>
      <vt:lpstr>Adding nodes to the tree</vt:lpstr>
      <vt:lpstr>Adding nodes to the tree</vt:lpstr>
      <vt:lpstr>Adding nodes to the tree</vt:lpstr>
      <vt:lpstr>Adding nodes to the tree</vt:lpstr>
      <vt:lpstr>Adding nodes to the tree</vt:lpstr>
      <vt:lpstr>Adding nodes to the tree</vt:lpstr>
      <vt:lpstr>Adding nodes to the tree</vt:lpstr>
      <vt:lpstr>Adding nodes to the tree</vt:lpstr>
      <vt:lpstr>Adding nodes to the tree</vt:lpstr>
      <vt:lpstr>Recap</vt:lpstr>
      <vt:lpstr>DOM versus SAX</vt:lpstr>
      <vt:lpstr>Event-driven programming </vt:lpstr>
      <vt:lpstr>Events</vt:lpstr>
      <vt:lpstr>Events: onload &amp; onclick</vt:lpstr>
      <vt:lpstr>Programming styles</vt:lpstr>
      <vt:lpstr>Programming styles</vt:lpstr>
      <vt:lpstr>Example applications:</vt:lpstr>
      <vt:lpstr>Programming styles</vt:lpstr>
      <vt:lpstr>Programming styles (SAX)</vt:lpstr>
      <vt:lpstr>Programming styles (browser)</vt:lpstr>
      <vt:lpstr>Pre-defined events </vt:lpstr>
      <vt:lpstr>Programming styles</vt:lpstr>
      <vt:lpstr>Event programming</vt:lpstr>
      <vt:lpstr>Programming styles</vt:lpstr>
      <vt:lpstr>Event handler example</vt:lpstr>
      <vt:lpstr>Event: ”bubbling”</vt:lpstr>
      <vt:lpstr>Recap</vt:lpstr>
      <vt:lpstr>AJAX</vt:lpstr>
      <vt:lpstr>AJAX cookbook recipe</vt:lpstr>
      <vt:lpstr>How to get data from the server?</vt:lpstr>
      <vt:lpstr>AJAX advantages</vt:lpstr>
      <vt:lpstr>AJAX disadvantages</vt:lpstr>
      <vt:lpstr>Learning goals</vt:lpstr>
      <vt:lpstr>Client versus server side</vt:lpstr>
    </vt:vector>
  </TitlesOfParts>
  <Company>Duquesne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 Representing Web Data: XML</dc:title>
  <dc:creator>Duquesne University</dc:creator>
  <cp:lastModifiedBy>Jacco van Ossenbruggen</cp:lastModifiedBy>
  <cp:revision>92</cp:revision>
  <dcterms:created xsi:type="dcterms:W3CDTF">2009-01-14T09:09:01Z</dcterms:created>
  <dcterms:modified xsi:type="dcterms:W3CDTF">2009-01-15T08:44:08Z</dcterms:modified>
</cp:coreProperties>
</file>