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5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52" autoAdjust="0"/>
  </p:normalViewPr>
  <p:slideViewPr>
    <p:cSldViewPr>
      <p:cViewPr varScale="1">
        <p:scale>
          <a:sx n="57" d="100"/>
          <a:sy n="57" d="100"/>
        </p:scale>
        <p:origin x="-5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4344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841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893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0301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88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4320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5700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7270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132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1648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4029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318D1-2292-41EF-B7E6-2669E1283CD4}" type="datetimeFigureOut">
              <a:rPr lang="el-GR" smtClean="0"/>
              <a:pPr/>
              <a:t>20/11/2013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38C37-25B7-480A-98DE-B18A87EBEA0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8644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Serious gaming helps children view Highway Code from another perspective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Anthoula</a:t>
            </a:r>
            <a:r>
              <a:rPr lang="en-US" dirty="0" smtClean="0"/>
              <a:t> </a:t>
            </a:r>
            <a:r>
              <a:rPr lang="en-US" dirty="0" err="1" smtClean="0"/>
              <a:t>Alipasali</a:t>
            </a:r>
            <a:endParaRPr lang="en-US" dirty="0" smtClean="0"/>
          </a:p>
          <a:p>
            <a:r>
              <a:rPr lang="en-US" dirty="0" smtClean="0"/>
              <a:t>Anton </a:t>
            </a:r>
            <a:r>
              <a:rPr lang="en-US" dirty="0" err="1" smtClean="0"/>
              <a:t>Eliens</a:t>
            </a:r>
            <a:endParaRPr lang="en-US" dirty="0" smtClean="0"/>
          </a:p>
          <a:p>
            <a:r>
              <a:rPr lang="en-US" dirty="0" err="1" smtClean="0"/>
              <a:t>Vrije</a:t>
            </a:r>
            <a:r>
              <a:rPr lang="en-US" dirty="0" smtClean="0"/>
              <a:t> </a:t>
            </a:r>
            <a:r>
              <a:rPr lang="en-US" dirty="0" err="1" smtClean="0"/>
              <a:t>Universiteit</a:t>
            </a:r>
            <a:r>
              <a:rPr lang="en-US" dirty="0" smtClean="0"/>
              <a:t> Amsterdam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228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types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knowledge</a:t>
            </a:r>
          </a:p>
          <a:p>
            <a:r>
              <a:rPr lang="en-US" dirty="0" smtClean="0"/>
              <a:t>Situated knowledge</a:t>
            </a:r>
          </a:p>
          <a:p>
            <a:r>
              <a:rPr lang="en-US" dirty="0" smtClean="0"/>
              <a:t>Tacit knowledge</a:t>
            </a:r>
          </a:p>
          <a:p>
            <a:r>
              <a:rPr lang="en-US" dirty="0" smtClean="0"/>
              <a:t>Imperative knowledge</a:t>
            </a:r>
          </a:p>
          <a:p>
            <a:r>
              <a:rPr lang="en-US" dirty="0" smtClean="0"/>
              <a:t>Explicit knowledge</a:t>
            </a:r>
          </a:p>
          <a:p>
            <a:r>
              <a:rPr lang="en-US" dirty="0" smtClean="0"/>
              <a:t>Embedded knowledge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985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Knowledge processes that are supported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Hand and eye co-ordination</a:t>
            </a:r>
          </a:p>
          <a:p>
            <a:r>
              <a:rPr lang="en-US" dirty="0" smtClean="0"/>
              <a:t>Spatial awareness</a:t>
            </a:r>
          </a:p>
          <a:p>
            <a:r>
              <a:rPr lang="en-US" dirty="0" smtClean="0"/>
              <a:t>Memory and lateral thinking</a:t>
            </a:r>
          </a:p>
          <a:p>
            <a:r>
              <a:rPr lang="en-US" dirty="0" smtClean="0"/>
              <a:t>Cognitive thinking</a:t>
            </a:r>
          </a:p>
          <a:p>
            <a:r>
              <a:rPr lang="en-US" dirty="0" smtClean="0"/>
              <a:t>Self – assessment and analysis</a:t>
            </a:r>
          </a:p>
          <a:p>
            <a:r>
              <a:rPr lang="en-US" dirty="0" smtClean="0"/>
              <a:t>Spatial abilities</a:t>
            </a:r>
          </a:p>
          <a:p>
            <a:r>
              <a:rPr lang="en-US" dirty="0" smtClean="0"/>
              <a:t>People, job-specific, organization, communication, and strategy skills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241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Highway Code game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Highway Code serious game is developed to teach children the highway code. </a:t>
            </a:r>
          </a:p>
          <a:p>
            <a:r>
              <a:rPr lang="en-US" dirty="0" smtClean="0"/>
              <a:t>Children have much less limited attention span than the adults. </a:t>
            </a:r>
          </a:p>
          <a:p>
            <a:r>
              <a:rPr lang="en-US" dirty="0" smtClean="0"/>
              <a:t>Children will be able to exercise, learn the </a:t>
            </a:r>
            <a:r>
              <a:rPr lang="en-US" dirty="0" smtClean="0"/>
              <a:t>signs</a:t>
            </a:r>
            <a:r>
              <a:rPr lang="en-US" dirty="0" smtClean="0"/>
              <a:t>, and having fun at the same time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42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Highway Code game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built for iPhone devices (</a:t>
            </a:r>
            <a:r>
              <a:rPr lang="en-US" dirty="0" err="1" smtClean="0"/>
              <a:t>ios</a:t>
            </a:r>
            <a:r>
              <a:rPr lang="en-US" dirty="0" smtClean="0"/>
              <a:t> 6 )</a:t>
            </a:r>
          </a:p>
          <a:p>
            <a:r>
              <a:rPr lang="en-US" dirty="0" smtClean="0"/>
              <a:t>Portrait mode</a:t>
            </a:r>
          </a:p>
          <a:p>
            <a:r>
              <a:rPr lang="en-US" dirty="0" err="1" smtClean="0"/>
              <a:t>Appcelerator</a:t>
            </a:r>
            <a:r>
              <a:rPr lang="en-US" dirty="0" smtClean="0"/>
              <a:t> </a:t>
            </a:r>
            <a:r>
              <a:rPr lang="en-US" dirty="0" smtClean="0"/>
              <a:t>Titanium </a:t>
            </a:r>
            <a:r>
              <a:rPr lang="en-US" dirty="0" smtClean="0"/>
              <a:t>is used for building the app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605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Significant benefits of Highway code game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Situated knowledge</a:t>
            </a:r>
          </a:p>
          <a:p>
            <a:r>
              <a:rPr lang="en-US" dirty="0" smtClean="0"/>
              <a:t>Tacit knowledge</a:t>
            </a:r>
          </a:p>
          <a:p>
            <a:r>
              <a:rPr lang="en-US" dirty="0" smtClean="0"/>
              <a:t>Embedded knowledge that is locked in processes</a:t>
            </a:r>
          </a:p>
          <a:p>
            <a:r>
              <a:rPr lang="en-US" dirty="0" smtClean="0"/>
              <a:t>Hand </a:t>
            </a:r>
            <a:r>
              <a:rPr lang="en-US" dirty="0" smtClean="0"/>
              <a:t>-</a:t>
            </a:r>
            <a:r>
              <a:rPr lang="en-US" dirty="0" smtClean="0"/>
              <a:t> </a:t>
            </a:r>
            <a:r>
              <a:rPr lang="en-US" dirty="0" smtClean="0"/>
              <a:t>eye co-ordination</a:t>
            </a:r>
          </a:p>
          <a:p>
            <a:r>
              <a:rPr lang="en-US" dirty="0" smtClean="0"/>
              <a:t>Spatial awareness</a:t>
            </a:r>
          </a:p>
          <a:p>
            <a:r>
              <a:rPr lang="en-US" dirty="0" smtClean="0"/>
              <a:t>Memory and lateral thinking</a:t>
            </a:r>
          </a:p>
          <a:p>
            <a:r>
              <a:rPr lang="en-US" dirty="0" smtClean="0"/>
              <a:t>Cognitive thinking</a:t>
            </a:r>
          </a:p>
          <a:p>
            <a:r>
              <a:rPr lang="en-US" dirty="0" smtClean="0"/>
              <a:t>Self- assessment and analysis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6489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Wireframes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Main window</a:t>
            </a:r>
            <a:endParaRPr lang="el-G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7894" y="2174875"/>
            <a:ext cx="2218800" cy="395128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“Learn the signs” window</a:t>
            </a:r>
            <a:endParaRPr lang="el-GR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6512" y="2174875"/>
            <a:ext cx="2218800" cy="3951288"/>
          </a:xfrm>
        </p:spPr>
      </p:pic>
    </p:spTree>
    <p:extLst>
      <p:ext uri="{BB962C8B-B14F-4D97-AF65-F5344CB8AC3E}">
        <p14:creationId xmlns:p14="http://schemas.microsoft.com/office/powerpoint/2010/main" xmlns="" val="8188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Wireframes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“Take the quiz” window</a:t>
            </a:r>
            <a:endParaRPr lang="el-G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7894" y="2174875"/>
            <a:ext cx="2218800" cy="395128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“Quiz results” window</a:t>
            </a:r>
            <a:endParaRPr lang="el-GR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6512" y="2174875"/>
            <a:ext cx="2218800" cy="3951288"/>
          </a:xfrm>
        </p:spPr>
      </p:pic>
    </p:spTree>
    <p:extLst>
      <p:ext uri="{BB962C8B-B14F-4D97-AF65-F5344CB8AC3E}">
        <p14:creationId xmlns:p14="http://schemas.microsoft.com/office/powerpoint/2010/main" xmlns="" val="17857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Highway code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“Take a quiz” window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3752" y="2174875"/>
            <a:ext cx="2067083" cy="395128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“Learn the signs” window</a:t>
            </a:r>
            <a:endParaRPr lang="el-GR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604" y="2174875"/>
            <a:ext cx="2022617" cy="3951288"/>
          </a:xfrm>
        </p:spPr>
      </p:pic>
    </p:spTree>
    <p:extLst>
      <p:ext uri="{BB962C8B-B14F-4D97-AF65-F5344CB8AC3E}">
        <p14:creationId xmlns:p14="http://schemas.microsoft.com/office/powerpoint/2010/main" xmlns="" val="9177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Dissemination of the game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of charge application</a:t>
            </a:r>
          </a:p>
          <a:p>
            <a:r>
              <a:rPr lang="en-US" dirty="0" smtClean="0"/>
              <a:t>Focus on schools</a:t>
            </a:r>
          </a:p>
          <a:p>
            <a:r>
              <a:rPr lang="en-US" dirty="0" smtClean="0"/>
              <a:t>Focus on parents</a:t>
            </a:r>
          </a:p>
          <a:p>
            <a:r>
              <a:rPr lang="en-US" dirty="0" smtClean="0"/>
              <a:t>Persuade teachers and parents about the importance of that application</a:t>
            </a:r>
          </a:p>
          <a:p>
            <a:r>
              <a:rPr lang="en-US" dirty="0" smtClean="0"/>
              <a:t>Use social networks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540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[</a:t>
            </a:r>
            <a:r>
              <a:rPr lang="en-US" dirty="0"/>
              <a:t>1] Bates A. W. T. 2005. “</a:t>
            </a:r>
            <a:r>
              <a:rPr lang="en-US" i="1" dirty="0"/>
              <a:t>Technology, e-learning and </a:t>
            </a:r>
            <a:r>
              <a:rPr lang="en-US" i="1" dirty="0" smtClean="0"/>
              <a:t>distance </a:t>
            </a:r>
            <a:r>
              <a:rPr lang="en-US" i="1" dirty="0"/>
              <a:t>education</a:t>
            </a:r>
            <a:r>
              <a:rPr lang="en-US" dirty="0"/>
              <a:t>” .</a:t>
            </a:r>
            <a:endParaRPr lang="el-GR" dirty="0"/>
          </a:p>
          <a:p>
            <a:r>
              <a:rPr lang="en-US" dirty="0"/>
              <a:t>[2] </a:t>
            </a:r>
            <a:r>
              <a:rPr lang="en-US" dirty="0" err="1"/>
              <a:t>Gredler</a:t>
            </a:r>
            <a:r>
              <a:rPr lang="en-US" dirty="0"/>
              <a:t> M. E. 2009. “</a:t>
            </a:r>
            <a:r>
              <a:rPr lang="en-US" i="1" dirty="0"/>
              <a:t>Games and Simulations and their relationships to e-learning”</a:t>
            </a:r>
            <a:r>
              <a:rPr lang="en-US" dirty="0"/>
              <a:t>. University of South Carolina, </a:t>
            </a:r>
            <a:endParaRPr lang="el-GR" dirty="0"/>
          </a:p>
          <a:p>
            <a:r>
              <a:rPr lang="en-US" dirty="0"/>
              <a:t>[3] </a:t>
            </a:r>
            <a:r>
              <a:rPr lang="en-US" dirty="0" err="1"/>
              <a:t>Derryberry</a:t>
            </a:r>
            <a:r>
              <a:rPr lang="en-US" dirty="0"/>
              <a:t> A. 2007. “Serious games: online games for learning”. </a:t>
            </a:r>
            <a:endParaRPr lang="el-GR" dirty="0"/>
          </a:p>
          <a:p>
            <a:r>
              <a:rPr lang="en-US" dirty="0"/>
              <a:t>[4] Kaiser family foundation, available at &lt;http://www.kff.org/entmedia/entmedia012010nr.cf&gt; </a:t>
            </a:r>
            <a:endParaRPr lang="el-GR" dirty="0"/>
          </a:p>
          <a:p>
            <a:r>
              <a:rPr lang="en-US" dirty="0"/>
              <a:t>[5] Cole et al. “</a:t>
            </a:r>
            <a:r>
              <a:rPr lang="en-US" i="1" dirty="0"/>
              <a:t>Color Psychology: Children vs. Adults” </a:t>
            </a:r>
            <a:endParaRPr lang="el-GR" dirty="0"/>
          </a:p>
          <a:p>
            <a:r>
              <a:rPr lang="en-US" dirty="0"/>
              <a:t>[6] Definition of Learning, available at &lt;http://en.wikipedia.org/wiki/Learning&gt;</a:t>
            </a:r>
            <a:endParaRPr lang="el-GR" dirty="0"/>
          </a:p>
          <a:p>
            <a:r>
              <a:rPr lang="en-US" dirty="0"/>
              <a:t>[7] Ruben B.D. 2002. “</a:t>
            </a:r>
            <a:r>
              <a:rPr lang="en-US" i="1" dirty="0"/>
              <a:t>Simulations, games, and Experience-Based Learning: The new Quest for a New Paradigm for Teaching and Learning.” Rutgers University </a:t>
            </a:r>
            <a:endParaRPr lang="el-GR" dirty="0"/>
          </a:p>
          <a:p>
            <a:r>
              <a:rPr lang="en-US" dirty="0"/>
              <a:t>[8] </a:t>
            </a:r>
            <a:r>
              <a:rPr lang="en-US" dirty="0" err="1"/>
              <a:t>Freitas</a:t>
            </a:r>
            <a:r>
              <a:rPr lang="en-US" dirty="0"/>
              <a:t> S. and </a:t>
            </a:r>
            <a:r>
              <a:rPr lang="en-US" dirty="0" err="1"/>
              <a:t>Liarokapis</a:t>
            </a:r>
            <a:r>
              <a:rPr lang="en-US" dirty="0"/>
              <a:t> F. “</a:t>
            </a:r>
            <a:r>
              <a:rPr lang="en-US" i="1" dirty="0"/>
              <a:t>Serious Games: A new Paradigm for Education”. Coventry University.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779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Serious games and education</a:t>
            </a:r>
          </a:p>
          <a:p>
            <a:r>
              <a:rPr lang="en-US" dirty="0" smtClean="0"/>
              <a:t>Knowledge types </a:t>
            </a:r>
          </a:p>
          <a:p>
            <a:r>
              <a:rPr lang="en-US" dirty="0" smtClean="0"/>
              <a:t>Knowledge process</a:t>
            </a:r>
          </a:p>
          <a:p>
            <a:r>
              <a:rPr lang="en-US" dirty="0" smtClean="0"/>
              <a:t>Highway Code game</a:t>
            </a:r>
          </a:p>
          <a:p>
            <a:r>
              <a:rPr lang="en-US" dirty="0" smtClean="0"/>
              <a:t>Significant benefits</a:t>
            </a:r>
          </a:p>
          <a:p>
            <a:r>
              <a:rPr lang="en-US" dirty="0" smtClean="0"/>
              <a:t>Wireframes and actual app</a:t>
            </a:r>
          </a:p>
          <a:p>
            <a:r>
              <a:rPr lang="en-US" dirty="0" smtClean="0"/>
              <a:t>Dissemination of the game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826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Questions ?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flipV="1">
            <a:off x="899592" y="-2547664"/>
            <a:ext cx="7772400" cy="2214017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290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Serious games:</a:t>
            </a:r>
          </a:p>
          <a:p>
            <a:r>
              <a:rPr lang="en-US" dirty="0" smtClean="0"/>
              <a:t>Refer to digital games used for purposes other than mere entertainment.</a:t>
            </a:r>
          </a:p>
          <a:p>
            <a:r>
              <a:rPr lang="en-US" dirty="0" smtClean="0"/>
              <a:t>They simulate environments and systems</a:t>
            </a:r>
          </a:p>
          <a:p>
            <a:r>
              <a:rPr lang="en-US" dirty="0" smtClean="0"/>
              <a:t>Allow learners to experience cases that are not possible in real life</a:t>
            </a:r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883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main reasons that Serious games are used:</a:t>
            </a:r>
          </a:p>
          <a:p>
            <a:r>
              <a:rPr lang="en-US" dirty="0" smtClean="0"/>
              <a:t>Safety</a:t>
            </a:r>
          </a:p>
          <a:p>
            <a:r>
              <a:rPr lang="en-US" dirty="0" smtClean="0"/>
              <a:t>Cost </a:t>
            </a:r>
          </a:p>
          <a:p>
            <a:r>
              <a:rPr lang="en-US" dirty="0" smtClean="0"/>
              <a:t>Time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450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Is Serious gaming familiar to children?</a:t>
            </a:r>
            <a:endParaRPr lang="el-GR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Federation of American Scientists suggest</a:t>
            </a:r>
            <a:r>
              <a:rPr lang="en-US" dirty="0"/>
              <a:t>s</a:t>
            </a:r>
            <a:r>
              <a:rPr lang="en-US" dirty="0" smtClean="0"/>
              <a:t> that kids from 8 to 18 years old usually spend approximately 50 minutes per day playing video games [3]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015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 and education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knowledgeable pedagogue transmits the knowledge to learners via: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Lectures</a:t>
            </a:r>
          </a:p>
          <a:p>
            <a:r>
              <a:rPr lang="en-US" dirty="0" smtClean="0"/>
              <a:t>Books</a:t>
            </a:r>
          </a:p>
          <a:p>
            <a:r>
              <a:rPr lang="en-US" dirty="0" smtClean="0"/>
              <a:t>Articles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650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 and education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Limitations in the traditional learning paradigm: </a:t>
            </a:r>
          </a:p>
          <a:p>
            <a:r>
              <a:rPr lang="en-US" dirty="0" smtClean="0"/>
              <a:t>Teaching is an indispensable condition for learning</a:t>
            </a:r>
          </a:p>
          <a:p>
            <a:r>
              <a:rPr lang="en-US" dirty="0" smtClean="0"/>
              <a:t>The ultimate testing and skill acquisition and knowledge are not usually for knowing</a:t>
            </a:r>
          </a:p>
          <a:p>
            <a:r>
              <a:rPr lang="en-US" dirty="0" smtClean="0"/>
              <a:t>Emphasize the transmission of knowledge from an acknowledged special to individuals in isolation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9341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 and education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Learning only what a person intends is not the most desirable</a:t>
            </a:r>
          </a:p>
          <a:p>
            <a:r>
              <a:rPr lang="en-US" dirty="0" smtClean="0"/>
              <a:t>The physical layout of classrooms and the structure of classes transfers meta-messages about knowledge creation, acquisition and use.</a:t>
            </a:r>
          </a:p>
          <a:p>
            <a:r>
              <a:rPr lang="en-US" dirty="0" smtClean="0"/>
              <a:t>Small capacity to accommodate </a:t>
            </a:r>
            <a:r>
              <a:rPr lang="en-US" dirty="0" smtClean="0"/>
              <a:t>linkages </a:t>
            </a:r>
            <a:r>
              <a:rPr lang="en-US" dirty="0" smtClean="0"/>
              <a:t>between affective, behavioral, and cognitive domains [</a:t>
            </a:r>
            <a:r>
              <a:rPr lang="en-US" dirty="0"/>
              <a:t>7</a:t>
            </a:r>
            <a:r>
              <a:rPr lang="en-US" dirty="0" smtClean="0"/>
              <a:t>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9262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games and education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Dissemination of gaming</a:t>
            </a:r>
          </a:p>
          <a:p>
            <a:r>
              <a:rPr lang="en-US" dirty="0" smtClean="0"/>
              <a:t>Engaging educational practices</a:t>
            </a:r>
          </a:p>
          <a:p>
            <a:r>
              <a:rPr lang="en-US" dirty="0" smtClean="0"/>
              <a:t>Worldwide use of the Internet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paradigm shift, offered by serious gaming, which show us how the education and training should be delivered in the 21</a:t>
            </a:r>
            <a:r>
              <a:rPr lang="en-US" sz="2000" dirty="0" smtClean="0"/>
              <a:t>st</a:t>
            </a:r>
            <a:r>
              <a:rPr lang="en-US" dirty="0" smtClean="0"/>
              <a:t>  century</a:t>
            </a:r>
            <a:endParaRPr lang="el-GR" dirty="0"/>
          </a:p>
        </p:txBody>
      </p:sp>
      <p:sp>
        <p:nvSpPr>
          <p:cNvPr id="6" name="Down Arrow 5"/>
          <p:cNvSpPr/>
          <p:nvPr/>
        </p:nvSpPr>
        <p:spPr>
          <a:xfrm>
            <a:off x="3716600" y="34798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6227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651</Words>
  <Application>Microsoft Office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Serious gaming helps children view Highway Code from another perspective</vt:lpstr>
      <vt:lpstr>Categories</vt:lpstr>
      <vt:lpstr>Serious games</vt:lpstr>
      <vt:lpstr>Serious games</vt:lpstr>
      <vt:lpstr>Serious games</vt:lpstr>
      <vt:lpstr>Serious games and education</vt:lpstr>
      <vt:lpstr>Serious games and education</vt:lpstr>
      <vt:lpstr>Serious games and education</vt:lpstr>
      <vt:lpstr>Serious games and education</vt:lpstr>
      <vt:lpstr>Knowledge types</vt:lpstr>
      <vt:lpstr>Knowledge processes that are supported</vt:lpstr>
      <vt:lpstr>Highway Code game</vt:lpstr>
      <vt:lpstr>Highway Code game</vt:lpstr>
      <vt:lpstr>Significant benefits of Highway code game</vt:lpstr>
      <vt:lpstr>Wireframes</vt:lpstr>
      <vt:lpstr>Wireframes</vt:lpstr>
      <vt:lpstr>Highway code</vt:lpstr>
      <vt:lpstr>Dissemination of the game</vt:lpstr>
      <vt:lpstr>References</vt:lpstr>
      <vt:lpstr>Questions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Serious gaming helps children view Highway Code from another perspective</dc:title>
  <dc:creator>Anthie</dc:creator>
  <cp:lastModifiedBy>ae</cp:lastModifiedBy>
  <cp:revision>42</cp:revision>
  <dcterms:created xsi:type="dcterms:W3CDTF">2013-11-18T20:53:56Z</dcterms:created>
  <dcterms:modified xsi:type="dcterms:W3CDTF">2013-11-20T08:37:25Z</dcterms:modified>
</cp:coreProperties>
</file>